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84" r:id="rId3"/>
  </p:sldMasterIdLst>
  <p:notesMasterIdLst>
    <p:notesMasterId r:id="rId63"/>
  </p:notesMasterIdLst>
  <p:sldIdLst>
    <p:sldId id="257" r:id="rId4"/>
    <p:sldId id="283" r:id="rId5"/>
    <p:sldId id="258" r:id="rId6"/>
    <p:sldId id="341" r:id="rId7"/>
    <p:sldId id="354" r:id="rId8"/>
    <p:sldId id="353" r:id="rId9"/>
    <p:sldId id="321" r:id="rId10"/>
    <p:sldId id="309" r:id="rId11"/>
    <p:sldId id="311" r:id="rId12"/>
    <p:sldId id="312" r:id="rId13"/>
    <p:sldId id="310" r:id="rId14"/>
    <p:sldId id="313" r:id="rId15"/>
    <p:sldId id="322" r:id="rId16"/>
    <p:sldId id="316" r:id="rId17"/>
    <p:sldId id="324" r:id="rId18"/>
    <p:sldId id="346" r:id="rId19"/>
    <p:sldId id="317" r:id="rId20"/>
    <p:sldId id="320" r:id="rId21"/>
    <p:sldId id="319" r:id="rId22"/>
    <p:sldId id="325" r:id="rId23"/>
    <p:sldId id="327" r:id="rId24"/>
    <p:sldId id="284" r:id="rId25"/>
    <p:sldId id="260" r:id="rId26"/>
    <p:sldId id="352" r:id="rId27"/>
    <p:sldId id="262" r:id="rId28"/>
    <p:sldId id="263" r:id="rId29"/>
    <p:sldId id="264" r:id="rId30"/>
    <p:sldId id="265" r:id="rId31"/>
    <p:sldId id="266" r:id="rId32"/>
    <p:sldId id="267" r:id="rId33"/>
    <p:sldId id="268" r:id="rId34"/>
    <p:sldId id="269" r:id="rId35"/>
    <p:sldId id="270" r:id="rId36"/>
    <p:sldId id="271" r:id="rId37"/>
    <p:sldId id="272" r:id="rId38"/>
    <p:sldId id="279" r:id="rId39"/>
    <p:sldId id="285" r:id="rId40"/>
    <p:sldId id="289" r:id="rId41"/>
    <p:sldId id="328" r:id="rId42"/>
    <p:sldId id="360" r:id="rId43"/>
    <p:sldId id="290" r:id="rId44"/>
    <p:sldId id="286" r:id="rId45"/>
    <p:sldId id="332" r:id="rId46"/>
    <p:sldId id="287" r:id="rId47"/>
    <p:sldId id="280" r:id="rId48"/>
    <p:sldId id="288" r:id="rId49"/>
    <p:sldId id="347" r:id="rId50"/>
    <p:sldId id="348" r:id="rId51"/>
    <p:sldId id="349" r:id="rId52"/>
    <p:sldId id="350" r:id="rId53"/>
    <p:sldId id="358" r:id="rId54"/>
    <p:sldId id="355" r:id="rId55"/>
    <p:sldId id="356" r:id="rId56"/>
    <p:sldId id="357" r:id="rId57"/>
    <p:sldId id="295" r:id="rId58"/>
    <p:sldId id="296" r:id="rId59"/>
    <p:sldId id="343" r:id="rId60"/>
    <p:sldId id="361" r:id="rId61"/>
    <p:sldId id="344" r:id="rId6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CF2"/>
    <a:srgbClr val="A1CEEF"/>
    <a:srgbClr val="B4A0FF"/>
    <a:srgbClr val="FF8C00"/>
    <a:srgbClr val="107C10"/>
    <a:srgbClr val="008272"/>
    <a:srgbClr val="737373"/>
    <a:srgbClr val="00188F"/>
    <a:srgbClr val="525252"/>
    <a:srgbClr val="D7D7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0531" autoAdjust="0"/>
    <p:restoredTop sz="66999" autoAdjust="0"/>
  </p:normalViewPr>
  <p:slideViewPr>
    <p:cSldViewPr snapToGrid="0">
      <p:cViewPr varScale="1">
        <p:scale>
          <a:sx n="53" d="100"/>
          <a:sy n="53" d="100"/>
        </p:scale>
        <p:origin x="207" y="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theme" Target="theme/theme1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presProps" Target="presProp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tableStyles" Target="tableStyles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9AF1AE-B073-4CE1-A49E-BCE66A788A1A}" type="datetimeFigureOut">
              <a:rPr lang="en-GB" smtClean="0"/>
              <a:t>26/02/2018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EBC50C-69C8-49E7-B2DD-7B5FE1767E5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95312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azure.microsoft.com/en-gb/support/faq/" TargetMode="External"/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Thanks for turning out to this session.  It’s good to see that people are interested in this new technology.</a:t>
            </a:r>
          </a:p>
          <a:p>
            <a:endParaRPr lang="en-GB" dirty="0"/>
          </a:p>
          <a:p>
            <a:r>
              <a:rPr lang="en-GB" dirty="0"/>
              <a:t>Just to set your expectations</a:t>
            </a:r>
          </a:p>
          <a:p>
            <a:endParaRPr lang="en-GB" dirty="0"/>
          </a:p>
          <a:p>
            <a:r>
              <a:rPr lang="en-GB" dirty="0"/>
              <a:t>Today we are going to look at creating Bots with Microsoft Bot Framework.</a:t>
            </a:r>
          </a:p>
          <a:p>
            <a:endParaRPr lang="en-GB" dirty="0"/>
          </a:p>
          <a:p>
            <a:r>
              <a:rPr lang="en-GB" dirty="0"/>
              <a:t>Because I am a .NET developer, the examples I will show you today are in C#. But everything you see here can be done with Node JS as well. </a:t>
            </a:r>
          </a:p>
          <a:p>
            <a:endParaRPr lang="en-GB" dirty="0"/>
          </a:p>
          <a:p>
            <a:r>
              <a:rPr lang="en-GB" dirty="0"/>
              <a:t>Maybe do a show of hands .NET / Node / Other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9156015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So digging into it from a bot framework perspective.  There are 12 messaging channels supporting messaging apps and virtual assistants.  3 new channels were announced at //BUILD –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171450" indent="-171450">
              <a:buFontTx/>
              <a:buChar char="-"/>
            </a:pPr>
            <a:r>
              <a:rPr lang="en-GB" dirty="0"/>
              <a:t>Bing search</a:t>
            </a:r>
          </a:p>
          <a:p>
            <a:pPr marL="171450" indent="-171450">
              <a:buFontTx/>
              <a:buChar char="-"/>
            </a:pPr>
            <a:r>
              <a:rPr lang="en-GB" dirty="0"/>
              <a:t>Skype for business</a:t>
            </a:r>
          </a:p>
          <a:p>
            <a:pPr marL="171450" indent="-171450">
              <a:buFontTx/>
              <a:buChar char="-"/>
            </a:pPr>
            <a:r>
              <a:rPr lang="en-GB" dirty="0" err="1"/>
              <a:t>cortana</a:t>
            </a:r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890329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And these dedicated virtual assistant devices are becoming mainstream.</a:t>
            </a:r>
          </a:p>
          <a:p>
            <a:endParaRPr lang="en-GB" dirty="0"/>
          </a:p>
          <a:p>
            <a:r>
              <a:rPr lang="en-GB" dirty="0"/>
              <a:t>Everyone has seen the examples GOOD and BAD of amazon </a:t>
            </a:r>
            <a:r>
              <a:rPr lang="en-GB" dirty="0" err="1"/>
              <a:t>alexa</a:t>
            </a:r>
            <a:r>
              <a:rPr lang="en-GB" dirty="0"/>
              <a:t>.  </a:t>
            </a:r>
          </a:p>
          <a:p>
            <a:endParaRPr lang="en-GB" dirty="0"/>
          </a:p>
          <a:p>
            <a:r>
              <a:rPr lang="en-GB" dirty="0"/>
              <a:t>Google home has recently become available in the UK </a:t>
            </a:r>
          </a:p>
          <a:p>
            <a:endParaRPr lang="en-GB" dirty="0"/>
          </a:p>
          <a:p>
            <a:r>
              <a:rPr lang="en-GB" dirty="0"/>
              <a:t>And dedicated </a:t>
            </a:r>
            <a:r>
              <a:rPr lang="en-GB" dirty="0" err="1"/>
              <a:t>cortana</a:t>
            </a:r>
            <a:r>
              <a:rPr lang="en-GB" dirty="0"/>
              <a:t> devices are on their way.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EBC50C-69C8-49E7-B2DD-7B5FE1767E59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56000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So there are tons of use cases for chatbots.  Some are just delivering existing functionality through a new experience, but others, like x.ai are bot first applications, made possible with the distribution and channel capabilities.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Not every use case is appropriate though.  Bots tend to work very well when the application is precise.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Here I’ve highlighted an example of a use case that doesn’t work very well.  If you think of how a lot of people shop, they don’t typically have a specific product already in mind.  They want to maybe browse a catalogue, and discover and get a wide range of inspiration before narrowing down their product.  Chatbots make this difficult because the canvas capabilities require information to be more precise.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8005102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So, now you understand the what and why, lets look at the tools and services that bot framework gives you to create your own bots.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981672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If you were to create chatbots natively, you would have to create an implementation of the same chatbot for each channel you wanted it to run on.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Bot framework acts as a chatbot broker, where you write a single chatbot application , and let bot framework provide the plumbing to the channels through configuration.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It allows you to focus on your business logic, and be agnostic of how the bot connects to the channels under the hood.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9804448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In terms of architecture, there are three components,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On the left, we have your bot application, which is an ASP.NET web </a:t>
            </a:r>
            <a:r>
              <a:rPr lang="en-GB" dirty="0" err="1"/>
              <a:t>api</a:t>
            </a:r>
            <a:r>
              <a:rPr lang="en-GB" dirty="0"/>
              <a:t> / node web service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Your bot application makes use of the bot connector, which is a logical grouping of SDKs, bot registration and administration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Finally the components in the bot connector provide the connectivity to distribute across channels.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7077741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So, how do we get started?</a:t>
            </a:r>
          </a:p>
          <a:p>
            <a:endParaRPr lang="en-GB" dirty="0"/>
          </a:p>
          <a:p>
            <a:r>
              <a:rPr lang="en-GB" dirty="0"/>
              <a:t>Well, I like to break it down into three simple steps.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0822085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First you register the Bot.</a:t>
            </a:r>
          </a:p>
          <a:p>
            <a:r>
              <a:rPr lang="en-GB" dirty="0"/>
              <a:t>You give your bot a name, an icon, provide an API endpoint that it will talk to.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2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AC9FF8-4000-415C-BB49-BD7C14613DF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32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009577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Then build using C# or Node JS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2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AC9FF8-4000-415C-BB49-BD7C14613DF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32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6930828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Then you distribute. </a:t>
            </a:r>
          </a:p>
          <a:p>
            <a:endParaRPr lang="en-GB" dirty="0"/>
          </a:p>
          <a:p>
            <a:r>
              <a:rPr lang="en-GB" dirty="0"/>
              <a:t>This is all done by turning on the channel in the portal. once you have defined your Bot application and does not require code changes!</a:t>
            </a:r>
          </a:p>
          <a:p>
            <a:endParaRPr lang="en-GB" dirty="0"/>
          </a:p>
          <a:p>
            <a:r>
              <a:rPr lang="en-GB" dirty="0"/>
              <a:t>Here I am exposing my bot over </a:t>
            </a:r>
            <a:r>
              <a:rPr lang="en-GB" dirty="0" err="1"/>
              <a:t>facebook</a:t>
            </a:r>
            <a:r>
              <a:rPr lang="en-GB" dirty="0"/>
              <a:t>, then skype, </a:t>
            </a:r>
          </a:p>
          <a:p>
            <a:endParaRPr lang="en-GB" dirty="0"/>
          </a:p>
          <a:p>
            <a:r>
              <a:rPr lang="en-GB" dirty="0"/>
              <a:t>I can choose at any time, to distribute to any of the other channels currently supported by Bot framework.</a:t>
            </a:r>
          </a:p>
          <a:p>
            <a:endParaRPr lang="en-GB" dirty="0"/>
          </a:p>
          <a:p>
            <a:r>
              <a:rPr lang="en-GB" b="1" u="sng" dirty="0"/>
              <a:t>And – a key benefit – if channels are added in future – my bot is already future proof!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9C3A12-1E0F-412B-B376-8089A55D946C}" type="slidenum">
              <a:rPr kumimoji="0" lang="uk-UA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uk-UA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386494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The aim of today is to introduce you to the bot framework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Give you everything you need to get started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8797108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Lets take a look at creating the chatbot and testing using the channel emulator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72780030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So when you are first starting your conversation, you have a decision to make about which tools you use.  </a:t>
            </a:r>
          </a:p>
          <a:p>
            <a:endParaRPr lang="en-GB" dirty="0"/>
          </a:p>
          <a:p>
            <a:r>
              <a:rPr lang="en-GB" dirty="0"/>
              <a:t>This depends on the type of conversation.</a:t>
            </a:r>
          </a:p>
          <a:p>
            <a:endParaRPr lang="en-GB" dirty="0"/>
          </a:p>
          <a:p>
            <a:r>
              <a:rPr lang="en-GB" dirty="0"/>
              <a:t>I’ve tried to show this in the diagram</a:t>
            </a:r>
          </a:p>
          <a:p>
            <a:endParaRPr lang="en-GB" dirty="0"/>
          </a:p>
          <a:p>
            <a:r>
              <a:rPr lang="en-GB" dirty="0"/>
              <a:t>along the bottom is the amount of effort required to implement.</a:t>
            </a:r>
          </a:p>
          <a:p>
            <a:endParaRPr lang="en-GB" dirty="0"/>
          </a:p>
          <a:p>
            <a:r>
              <a:rPr lang="en-GB" dirty="0"/>
              <a:t>Along the side is the amount of flexibility</a:t>
            </a:r>
          </a:p>
          <a:p>
            <a:endParaRPr lang="en-GB" dirty="0"/>
          </a:p>
          <a:p>
            <a:r>
              <a:rPr lang="en-GB" dirty="0"/>
              <a:t>So basically, </a:t>
            </a:r>
          </a:p>
          <a:p>
            <a:endParaRPr lang="en-GB" dirty="0"/>
          </a:p>
          <a:p>
            <a:r>
              <a:rPr lang="en-GB" dirty="0"/>
              <a:t>if you have a simple bot scenario you are going to be looking at the bottom left</a:t>
            </a:r>
          </a:p>
          <a:p>
            <a:r>
              <a:rPr lang="en-GB" dirty="0"/>
              <a:t>If you have a complex scenario you are going to be looking at the top right</a:t>
            </a:r>
          </a:p>
          <a:p>
            <a:endParaRPr lang="en-GB" dirty="0"/>
          </a:p>
          <a:p>
            <a:r>
              <a:rPr lang="en-GB" dirty="0"/>
              <a:t>We are going to be focussing on Dialogs, which gives you benefits of state management, persistence </a:t>
            </a:r>
            <a:r>
              <a:rPr lang="en-GB" dirty="0" err="1"/>
              <a:t>etc</a:t>
            </a:r>
            <a:r>
              <a:rPr lang="en-GB" dirty="0"/>
              <a:t> while giving you a good level </a:t>
            </a:r>
            <a:r>
              <a:rPr lang="en-GB"/>
              <a:t>of flexibility</a:t>
            </a: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9A8EFE-5EFD-4A43-981A-81E04833C2BC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373991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Dialogs are the core building block, so we will look at them first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70893723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Talk through an example of a BANKING BOT</a:t>
            </a:r>
          </a:p>
          <a:p>
            <a:endParaRPr lang="en-GB" dirty="0"/>
          </a:p>
          <a:p>
            <a:r>
              <a:rPr lang="en-GB" dirty="0"/>
              <a:t>Can do a couple of simple tasks</a:t>
            </a:r>
          </a:p>
          <a:p>
            <a:endParaRPr lang="en-GB" dirty="0"/>
          </a:p>
          <a:p>
            <a:r>
              <a:rPr lang="en-GB" dirty="0"/>
              <a:t>Check balance (savings or current)</a:t>
            </a:r>
          </a:p>
          <a:p>
            <a:r>
              <a:rPr lang="en-GB" dirty="0"/>
              <a:t>And make a payment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9A8EFE-5EFD-4A43-981A-81E04833C2BC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821308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Talk through an example of a BANKING BOT</a:t>
            </a:r>
          </a:p>
          <a:p>
            <a:endParaRPr lang="en-GB" dirty="0"/>
          </a:p>
          <a:p>
            <a:r>
              <a:rPr lang="en-GB" dirty="0"/>
              <a:t>Can do a couple of simple tasks</a:t>
            </a:r>
          </a:p>
          <a:p>
            <a:endParaRPr lang="en-GB" dirty="0"/>
          </a:p>
          <a:p>
            <a:r>
              <a:rPr lang="en-GB" dirty="0"/>
              <a:t>Check balance (savings or current)</a:t>
            </a:r>
          </a:p>
          <a:p>
            <a:r>
              <a:rPr lang="en-GB" dirty="0"/>
              <a:t>And make a payment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9A8EFE-5EFD-4A43-981A-81E04833C2BC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455712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So how do we deliver this ‘layering’?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We use dialog transitions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There’s more , but these are the important ones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81077574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Lets look at this in code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73822202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Next we can take a look at form flow.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36292684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Think of form flow as a low resistance way to get simple “form based” applications running as a chat bot.</a:t>
            </a:r>
          </a:p>
          <a:p>
            <a:endParaRPr lang="en-GB" dirty="0"/>
          </a:p>
          <a:p>
            <a:r>
              <a:rPr lang="en-GB" dirty="0"/>
              <a:t>They provide several conveniences.</a:t>
            </a:r>
          </a:p>
          <a:p>
            <a:endParaRPr lang="en-GB" dirty="0"/>
          </a:p>
          <a:p>
            <a:r>
              <a:rPr lang="en-GB" dirty="0"/>
              <a:t>Are very simple to implement, but are limited.  So it is very much a </a:t>
            </a:r>
            <a:r>
              <a:rPr lang="en-GB" dirty="0" err="1"/>
              <a:t>tradeoff</a:t>
            </a:r>
            <a:r>
              <a:rPr lang="en-GB" dirty="0"/>
              <a:t>.</a:t>
            </a:r>
          </a:p>
          <a:p>
            <a:endParaRPr lang="en-GB" dirty="0"/>
          </a:p>
          <a:p>
            <a:r>
              <a:rPr lang="en-GB" dirty="0"/>
              <a:t>You can combine </a:t>
            </a:r>
            <a:r>
              <a:rPr lang="en-GB" dirty="0" err="1"/>
              <a:t>formflow</a:t>
            </a:r>
            <a:r>
              <a:rPr lang="en-GB" dirty="0"/>
              <a:t> with dialogs, and other techniques, to get the best of both worlds.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AC9FF8-4000-415C-BB49-BD7C14613DFB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78543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So I wanted to put together an example here where users can log a parking enquiry – currently through a webform.</a:t>
            </a:r>
          </a:p>
          <a:p>
            <a:endParaRPr lang="en-GB" dirty="0"/>
          </a:p>
          <a:p>
            <a:r>
              <a:rPr lang="en-GB" dirty="0"/>
              <a:t>There are three simple fields, basically a checkbox saying what kind of enquiry the user as, then a field for the location, and another field detailing the product.  </a:t>
            </a:r>
          </a:p>
          <a:p>
            <a:endParaRPr lang="en-GB" dirty="0"/>
          </a:p>
          <a:p>
            <a:r>
              <a:rPr lang="en-GB" dirty="0"/>
              <a:t>When the user fills it in they are shown the typical confirmation page.  People are often felt like they are left hanging especially if they have a urgent enquiry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9A8EFE-5EFD-4A43-981A-81E04833C2BC}" type="slidenum">
              <a:rPr lang="en-GB" smtClean="0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54441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All the code is available in </a:t>
            </a:r>
            <a:r>
              <a:rPr lang="en-GB" dirty="0" err="1"/>
              <a:t>github</a:t>
            </a:r>
            <a:r>
              <a:rPr lang="en-GB" dirty="0"/>
              <a:t> here. I’ll put this on again when we wrap up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17946122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So lets take a look at how we can implement this using a bot.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9583756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Now we will talk about the next technique we can use to build simple, </a:t>
            </a:r>
            <a:r>
              <a:rPr lang="en-GB" dirty="0" err="1"/>
              <a:t>FaQ</a:t>
            </a:r>
            <a:r>
              <a:rPr lang="en-GB" dirty="0"/>
              <a:t>, or command and control type bots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79442012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70000"/>
              </a:lnSpc>
            </a:pPr>
            <a:r>
              <a:rPr lang="en-GB" sz="2400" dirty="0"/>
              <a:t>Common requirement for chat bots to surface answers to common questions</a:t>
            </a:r>
          </a:p>
          <a:p>
            <a:pPr>
              <a:lnSpc>
                <a:spcPct val="70000"/>
              </a:lnSpc>
            </a:pPr>
            <a:endParaRPr lang="en-GB" sz="2400" dirty="0"/>
          </a:p>
          <a:p>
            <a:pPr>
              <a:lnSpc>
                <a:spcPct val="70000"/>
              </a:lnSpc>
            </a:pPr>
            <a:r>
              <a:rPr lang="en-GB" sz="2400" dirty="0"/>
              <a:t>QnA Maker Service trains AI to respond to questions in a natural conversational way</a:t>
            </a:r>
          </a:p>
          <a:p>
            <a:pPr>
              <a:lnSpc>
                <a:spcPct val="70000"/>
              </a:lnSpc>
            </a:pPr>
            <a:endParaRPr lang="en-GB" sz="2400" dirty="0"/>
          </a:p>
          <a:p>
            <a:pPr>
              <a:lnSpc>
                <a:spcPct val="70000"/>
              </a:lnSpc>
            </a:pPr>
            <a:r>
              <a:rPr lang="en-GB" sz="2400" dirty="0"/>
              <a:t>Integrates easily with bots built using the Bot Framework – it is just a REST based API</a:t>
            </a:r>
          </a:p>
          <a:p>
            <a:pPr>
              <a:lnSpc>
                <a:spcPct val="70000"/>
              </a:lnSpc>
            </a:pPr>
            <a:endParaRPr lang="en-GB" sz="2400" dirty="0"/>
          </a:p>
          <a:p>
            <a:pPr>
              <a:lnSpc>
                <a:spcPct val="70000"/>
              </a:lnSpc>
            </a:pPr>
            <a:r>
              <a:rPr lang="en-GB" sz="2400" dirty="0"/>
              <a:t>Really easy way to get a bot up and running and start seeing the benefits!</a:t>
            </a:r>
          </a:p>
          <a:p>
            <a:pPr>
              <a:lnSpc>
                <a:spcPct val="70000"/>
              </a:lnSpc>
            </a:pPr>
            <a:endParaRPr lang="en-GB" sz="2400" dirty="0"/>
          </a:p>
          <a:p>
            <a:pPr>
              <a:lnSpc>
                <a:spcPct val="70000"/>
              </a:lnSpc>
            </a:pPr>
            <a:r>
              <a:rPr lang="en-GB" sz="2400" dirty="0"/>
              <a:t>http://qnamaker.ai</a:t>
            </a:r>
          </a:p>
          <a:p>
            <a:pPr lvl="1" fontAlgn="ctr"/>
            <a:endParaRPr lang="en-US" b="1" dirty="0"/>
          </a:p>
          <a:p>
            <a:pPr lvl="1" fontAlgn="ctr"/>
            <a:r>
              <a:rPr lang="en-US" b="1" dirty="0"/>
              <a:t>------------------------------------------------------</a:t>
            </a:r>
          </a:p>
          <a:p>
            <a:pPr lvl="1" fontAlgn="ctr"/>
            <a:endParaRPr lang="en-US" b="1" dirty="0"/>
          </a:p>
          <a:p>
            <a:pPr lvl="1" fontAlgn="ctr"/>
            <a:r>
              <a:rPr lang="en-US" b="1" dirty="0"/>
              <a:t>Brief overview of the QnA maker</a:t>
            </a:r>
            <a:endParaRPr lang="en-US" dirty="0"/>
          </a:p>
          <a:p>
            <a:pPr lvl="1" fontAlgn="ctr"/>
            <a:r>
              <a:rPr lang="en-US" b="1" dirty="0"/>
              <a:t>Sign into qnamaker.ai</a:t>
            </a:r>
            <a:endParaRPr lang="en-US" dirty="0"/>
          </a:p>
          <a:p>
            <a:pPr lvl="1" fontAlgn="ctr"/>
            <a:r>
              <a:rPr lang="en-US" b="1" dirty="0"/>
              <a:t>Create a new service using </a:t>
            </a:r>
            <a:r>
              <a:rPr lang="en-GB" b="1" dirty="0">
                <a:hlinkClick r:id="rId3"/>
              </a:rPr>
              <a:t>https://azure.microsoft.com/en-gb/support/faq/</a:t>
            </a:r>
            <a:endParaRPr lang="en-GB" dirty="0"/>
          </a:p>
          <a:p>
            <a:pPr lvl="1" fontAlgn="ctr"/>
            <a:r>
              <a:rPr lang="en-GB" b="1" dirty="0"/>
              <a:t>Try "</a:t>
            </a:r>
            <a:r>
              <a:rPr lang="en-US" b="1" dirty="0"/>
              <a:t>What does it mean if a service is in preview" -&gt; show that we receive the right answer</a:t>
            </a:r>
            <a:endParaRPr lang="en-GB" dirty="0"/>
          </a:p>
          <a:p>
            <a:pPr lvl="1" fontAlgn="ctr"/>
            <a:r>
              <a:rPr lang="en-US" b="1" dirty="0"/>
              <a:t>Talk about training</a:t>
            </a:r>
            <a:endParaRPr lang="en-US" dirty="0"/>
          </a:p>
          <a:p>
            <a:pPr lvl="2" fontAlgn="ctr"/>
            <a:r>
              <a:rPr lang="en-US" b="1" dirty="0"/>
              <a:t>Try "How do I raise a support request?" -&gt; We get an answer but not the right one. Let's type "How do I submit a support request?" -&gt; Get the right answer and add "How do I raise a support ticket?" as alternative phrase and re-train</a:t>
            </a:r>
            <a:endParaRPr lang="en-US" dirty="0"/>
          </a:p>
          <a:p>
            <a:pPr lvl="2" fontAlgn="ctr"/>
            <a:r>
              <a:rPr lang="en-US" b="1" dirty="0"/>
              <a:t>Now try "How do I create a ticket with support?" -&gt; get the right answer</a:t>
            </a:r>
            <a:endParaRPr lang="en-US" dirty="0"/>
          </a:p>
          <a:p>
            <a:pPr lvl="1" fontAlgn="ctr"/>
            <a:r>
              <a:rPr lang="en-US" b="1" dirty="0"/>
              <a:t>Publish the service</a:t>
            </a:r>
            <a:endParaRPr lang="en-US" dirty="0"/>
          </a:p>
          <a:p>
            <a:pPr lvl="1" fontAlgn="ctr"/>
            <a:r>
              <a:rPr lang="en-US" b="1" dirty="0"/>
              <a:t>Switch to bot demo in VS and show how we are calling our QnA Maker service and demo the bot</a:t>
            </a:r>
            <a:endParaRPr lang="en-US" dirty="0"/>
          </a:p>
          <a:p>
            <a:pPr lvl="1" fontAlgn="ctr"/>
            <a:r>
              <a:rPr lang="en-US" b="1" dirty="0"/>
              <a:t>Maybe show my </a:t>
            </a:r>
            <a:r>
              <a:rPr lang="en-US" b="1" dirty="0" err="1"/>
              <a:t>QnAMakerDialog</a:t>
            </a:r>
            <a:r>
              <a:rPr lang="en-US" b="1" dirty="0"/>
              <a:t> available on </a:t>
            </a:r>
            <a:r>
              <a:rPr lang="en-US" b="1" dirty="0" err="1"/>
              <a:t>NuGet</a:t>
            </a:r>
            <a:r>
              <a:rPr lang="en-US" b="1" dirty="0"/>
              <a:t>??? </a:t>
            </a:r>
            <a:r>
              <a:rPr lang="en-US" b="1" dirty="0">
                <a:solidFill>
                  <a:srgbClr val="FF0000"/>
                </a:solidFill>
              </a:rPr>
              <a:t>YES</a:t>
            </a:r>
            <a:endParaRPr lang="en-US" dirty="0">
              <a:solidFill>
                <a:srgbClr val="FF0000"/>
              </a:solidFill>
            </a:endParaRP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9C3A12-1E0F-412B-B376-8089A55D946C}" type="slidenum">
              <a:rPr kumimoji="0" lang="uk-UA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uk-UA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655419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Lets take a look at the UI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20735199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1711083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So we have an </a:t>
            </a:r>
            <a:r>
              <a:rPr lang="en-GB" dirty="0" err="1"/>
              <a:t>api</a:t>
            </a:r>
            <a:r>
              <a:rPr lang="en-GB" dirty="0"/>
              <a:t> that we can consume with any app, but it makes sense to hook it up to a bot so lets see how easy it is to do that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82047823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final topic we will cover briefly deals with layering in natural language processing using luis.ai to recognise users intent.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28183697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There’s more , but these are the important ones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2762232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So taking those concepts through a home automation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18699655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 algn="l"/>
            <a:r>
              <a:rPr lang="en-GB" sz="32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Portal</a:t>
            </a:r>
          </a:p>
          <a:p>
            <a:pPr lvl="1" algn="l"/>
            <a:r>
              <a:rPr lang="en-GB" sz="32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Used to define intents and entities, and to train the model</a:t>
            </a:r>
          </a:p>
          <a:p>
            <a:pPr lvl="1" algn="l"/>
            <a:endParaRPr lang="en-GB" sz="32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lvl="1" algn="l"/>
            <a:r>
              <a:rPr lang="en-GB" sz="3200" dirty="0" err="1">
                <a:latin typeface="Segoe UI Semibold" panose="020B0702040204020203" pitchFamily="34" charset="0"/>
                <a:cs typeface="Segoe UI Semibold" panose="020B0702040204020203" pitchFamily="34" charset="0"/>
              </a:rPr>
              <a:t>Api</a:t>
            </a:r>
            <a:endParaRPr lang="en-GB" sz="32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lvl="1" algn="l"/>
            <a:r>
              <a:rPr lang="en-GB" sz="32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Used to consume the model, i.e. understand the intent of sentences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3561235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Helpful to understand what a chatbot actually is because the term bot is quite overloaded</a:t>
            </a:r>
          </a:p>
          <a:p>
            <a:endParaRPr lang="en-GB" dirty="0"/>
          </a:p>
          <a:p>
            <a:r>
              <a:rPr lang="en-GB" dirty="0"/>
              <a:t>So by way of example you will see that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24925634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I </a:t>
            </a:r>
            <a:r>
              <a:rPr lang="en-GB" dirty="0"/>
              <a:t>want to create a chatbot to set the temperature turn on lights etc, but I want it to be natural and work with plain English</a:t>
            </a:r>
          </a:p>
          <a:p>
            <a:endParaRPr lang="en-GB" dirty="0"/>
          </a:p>
          <a:p>
            <a:r>
              <a:rPr lang="en-GB" dirty="0"/>
              <a:t>So I’ve created a model in luis.ai which I am showing you as screenshots for expediency.</a:t>
            </a:r>
          </a:p>
          <a:p>
            <a:endParaRPr lang="en-GB" dirty="0"/>
          </a:p>
          <a:p>
            <a:r>
              <a:rPr lang="en-GB" dirty="0"/>
              <a:t>This is deployed out and available as an API endpoint.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9A8EFE-5EFD-4A43-981A-81E04833C2BC}" type="slidenum">
              <a:rPr lang="en-GB" smtClean="0"/>
              <a:t>51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810172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So I have a list of ENTITIES as discussed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EBC50C-69C8-49E7-B2DD-7B5FE1767E59}" type="slidenum">
              <a:rPr lang="en-GB" smtClean="0"/>
              <a:t>52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244031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And 6 intents for different commands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EBC50C-69C8-49E7-B2DD-7B5FE1767E59}" type="slidenum">
              <a:rPr lang="en-GB" smtClean="0"/>
              <a:t>53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984425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If I click into the intents I can see example utterances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EBC50C-69C8-49E7-B2DD-7B5FE1767E59}" type="slidenum">
              <a:rPr lang="en-GB" smtClean="0"/>
              <a:t>54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460053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So with that in mind, this is what we want to achieve.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63504823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Lets take a look at how we can do it</a:t>
            </a:r>
          </a:p>
          <a:p>
            <a:endParaRPr lang="en-GB" dirty="0"/>
          </a:p>
          <a:p>
            <a:r>
              <a:rPr lang="en-GB" dirty="0"/>
              <a:t>Facebook messenger bot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24925592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There’s more , but these are the important ones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84466180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Introductions and Agenda (2 Mins)</a:t>
            </a:r>
          </a:p>
          <a:p>
            <a:endParaRPr lang="en-GB" dirty="0"/>
          </a:p>
          <a:p>
            <a:r>
              <a:rPr lang="en-GB" dirty="0"/>
              <a:t>Introduce Simon, Gary, James</a:t>
            </a:r>
          </a:p>
          <a:p>
            <a:r>
              <a:rPr lang="en-GB" dirty="0"/>
              <a:t>Set expectations: intro to bot framework.  </a:t>
            </a:r>
          </a:p>
          <a:p>
            <a:r>
              <a:rPr lang="en-GB" dirty="0"/>
              <a:t>Very quick demo of JUST EAT to show what a bot is</a:t>
            </a:r>
          </a:p>
          <a:p>
            <a:r>
              <a:rPr lang="en-GB" dirty="0"/>
              <a:t>What we are going to cover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0018303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 am calling a bot, a software application that is delivered over messaging applications</a:t>
            </a:r>
          </a:p>
          <a:p>
            <a:endParaRPr lang="en-GB" dirty="0"/>
          </a:p>
          <a:p>
            <a:r>
              <a:rPr lang="en-GB" dirty="0"/>
              <a:t>This may use a conversational interface, or command and control</a:t>
            </a:r>
          </a:p>
          <a:p>
            <a:endParaRPr lang="en-GB" dirty="0"/>
          </a:p>
          <a:p>
            <a:r>
              <a:rPr lang="en-GB" dirty="0"/>
              <a:t>This example is </a:t>
            </a:r>
            <a:r>
              <a:rPr lang="en-GB" dirty="0" err="1"/>
              <a:t>skyscanner</a:t>
            </a:r>
            <a:r>
              <a:rPr lang="en-GB" dirty="0"/>
              <a:t>, it lets you find out about flights without installing any software</a:t>
            </a:r>
          </a:p>
          <a:p>
            <a:endParaRPr lang="en-GB" dirty="0"/>
          </a:p>
          <a:p>
            <a:r>
              <a:rPr lang="en-GB" dirty="0"/>
              <a:t>It’s a nice natural—in this case conversational– interface</a:t>
            </a:r>
          </a:p>
          <a:p>
            <a:endParaRPr lang="en-GB" dirty="0"/>
          </a:p>
          <a:p>
            <a:r>
              <a:rPr lang="en-GB" dirty="0"/>
              <a:t>That has a really low barrier to entry.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EBC50C-69C8-49E7-B2DD-7B5FE1767E59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96708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But also consider less conventional applications “accessible through email” as bots as well</a:t>
            </a:r>
          </a:p>
          <a:p>
            <a:endParaRPr lang="en-GB" dirty="0"/>
          </a:p>
          <a:p>
            <a:r>
              <a:rPr lang="en-GB" b="1" dirty="0"/>
              <a:t>x.ai</a:t>
            </a:r>
            <a:r>
              <a:rPr lang="en-GB" dirty="0"/>
              <a:t> is a popular scheduling assistant, that can help avoid scheduling ping pong between meeting participants.  Microsoft have a similar email scheduling bot </a:t>
            </a:r>
            <a:r>
              <a:rPr lang="en-GB" b="1" dirty="0" err="1"/>
              <a:t>calendar.help</a:t>
            </a:r>
            <a:endParaRPr lang="en-GB" b="1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EBC50C-69C8-49E7-B2DD-7B5FE1767E59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20920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That was a quick definition of a bot, so lets talk about why they have become popular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323788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2016 was called year of the bot, </a:t>
            </a:r>
          </a:p>
          <a:p>
            <a:pPr marL="0" indent="0">
              <a:buNone/>
            </a:pPr>
            <a:endParaRPr lang="en-GB" sz="1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>
              <a:buNone/>
            </a:pPr>
            <a:r>
              <a:rPr lang="en-GB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In 2016 you can see Conversational User interface and Virtual Personal Assistants are on the innovation trigger heading up to the peak of inflated expectations.</a:t>
            </a:r>
          </a:p>
          <a:p>
            <a:pPr marL="0" indent="0">
              <a:buNone/>
            </a:pPr>
            <a:endParaRPr lang="en-GB" sz="1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>
              <a:buNone/>
            </a:pPr>
            <a:r>
              <a:rPr lang="en-GB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Interestingly, Gartner predict that the hype wont plateau for 5-10 years. So the hype rollercoaster is set to continue for a couple more years at least.</a:t>
            </a:r>
          </a:p>
          <a:p>
            <a:pPr marL="0" indent="0">
              <a:buNone/>
            </a:pPr>
            <a:endParaRPr lang="en-GB" sz="1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>
              <a:buNone/>
            </a:pPr>
            <a:r>
              <a:rPr lang="en-GB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Why is it so interesting?</a:t>
            </a:r>
            <a:br>
              <a:rPr lang="en-GB" sz="1200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en-GB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Lets take a look</a:t>
            </a:r>
          </a:p>
          <a:p>
            <a:pPr marL="0" indent="0">
              <a:buNone/>
            </a:pPr>
            <a:endParaRPr lang="en-GB" sz="1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>
              <a:buNone/>
            </a:pPr>
            <a:r>
              <a:rPr lang="en-GB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Most cited reasons:</a:t>
            </a:r>
          </a:p>
          <a:p>
            <a:pPr marL="0" indent="0">
              <a:buNone/>
            </a:pPr>
            <a:endParaRPr lang="en-GB" sz="1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>
              <a:buNone/>
            </a:pPr>
            <a:r>
              <a:rPr lang="en-GB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#1 distribution</a:t>
            </a:r>
          </a:p>
          <a:p>
            <a:pPr marL="0" indent="0">
              <a:buNone/>
            </a:pPr>
            <a:r>
              <a:rPr lang="en-GB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#2 better experience?? (engage with the chat generation)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7654501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the big selling point is distribution.</a:t>
            </a:r>
          </a:p>
          <a:p>
            <a:br>
              <a:rPr lang="en-US" dirty="0"/>
            </a:br>
            <a:r>
              <a:rPr lang="en-US" dirty="0"/>
              <a:t>Everyone has a device on them.  People are addicted to their phones, and particularly messenger apps.</a:t>
            </a:r>
          </a:p>
          <a:p>
            <a:endParaRPr lang="en-US" dirty="0"/>
          </a:p>
          <a:p>
            <a:r>
              <a:rPr lang="en-US" dirty="0"/>
              <a:t>Chatbots take advantage of this by using messenger apps and virtual assistants to reach users where they are already active.</a:t>
            </a:r>
          </a:p>
          <a:p>
            <a:endParaRPr lang="en-US" dirty="0"/>
          </a:p>
          <a:p>
            <a:r>
              <a:rPr lang="en-US" dirty="0"/>
              <a:t>Take a look at your phone home screen. Count how many messaging/assistant apps you have on there.  Count things like email too because you have seen that chatbots can be delivered across all these channels.</a:t>
            </a:r>
          </a:p>
          <a:p>
            <a:endParaRPr lang="en-US" dirty="0"/>
          </a:p>
          <a:p>
            <a:r>
              <a:rPr lang="en-US" dirty="0"/>
              <a:t>It’s a really compelling distribution story and I think it is the number one reason for chatbot hype.</a:t>
            </a:r>
          </a:p>
          <a:p>
            <a:endParaRPr lang="en-US" dirty="0"/>
          </a:p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2271834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6C2DB-D87F-499A-AB71-48CD17E14DC8}" type="datetimeFigureOut">
              <a:rPr lang="en-GB" smtClean="0"/>
              <a:t>26/02/2018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9D302-7009-4C32-9929-C34F0F5F6D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72066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6C2DB-D87F-499A-AB71-48CD17E14DC8}" type="datetimeFigureOut">
              <a:rPr lang="en-GB" smtClean="0"/>
              <a:t>26/02/2018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9D302-7009-4C32-9929-C34F0F5F6D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37170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6C2DB-D87F-499A-AB71-48CD17E14DC8}" type="datetimeFigureOut">
              <a:rPr lang="en-GB" smtClean="0"/>
              <a:t>26/02/2018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9D302-7009-4C32-9929-C34F0F5F6D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1957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+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802" y="342356"/>
            <a:ext cx="6908787" cy="120565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60802" y="1055267"/>
            <a:ext cx="6908787" cy="5580660"/>
          </a:xfrm>
        </p:spPr>
        <p:txBody>
          <a:bodyPr>
            <a:noAutofit/>
          </a:bodyPr>
          <a:lstStyle>
            <a:lvl1pPr marL="0" indent="0">
              <a:spcAft>
                <a:spcPts val="588"/>
              </a:spcAft>
              <a:buFontTx/>
              <a:buNone/>
              <a:defRPr sz="2745" i="1">
                <a:solidFill>
                  <a:schemeClr val="tx2"/>
                </a:solidFill>
                <a:latin typeface="+mj-lt"/>
              </a:defRPr>
            </a:lvl1pPr>
            <a:lvl2pPr marL="89587" indent="0">
              <a:lnSpc>
                <a:spcPct val="100000"/>
              </a:lnSpc>
              <a:spcBef>
                <a:spcPts val="0"/>
              </a:spcBef>
              <a:buFontTx/>
              <a:buNone/>
              <a:defRPr sz="1961">
                <a:latin typeface="+mn-lt"/>
              </a:defRPr>
            </a:lvl2pPr>
            <a:lvl3pPr marL="913698" indent="0">
              <a:buFontTx/>
              <a:buNone/>
              <a:defRPr/>
            </a:lvl3pPr>
            <a:lvl4pPr marL="1370547" indent="0">
              <a:buFontTx/>
              <a:buNone/>
              <a:defRPr/>
            </a:lvl4pPr>
          </a:lstStyle>
          <a:p>
            <a:pPr lvl="0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897424" y="6256216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3841">
              <a:defRPr/>
            </a:pPr>
            <a:fld id="{0A164282-434E-41D4-9582-783D542A7B68}" type="slidenum">
              <a:rPr lang="en-US" sz="1765" smtClean="0">
                <a:solidFill>
                  <a:srgbClr val="505050"/>
                </a:solidFill>
              </a:rPr>
              <a:pPr defTabSz="913841">
                <a:defRPr/>
              </a:pPr>
              <a:t>‹#›</a:t>
            </a:fld>
            <a:endParaRPr lang="en-US" sz="1765" dirty="0">
              <a:solidFill>
                <a:srgbClr val="505050"/>
              </a:solidFill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7673400" y="0"/>
            <a:ext cx="451860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3" hasCustomPrompt="1"/>
          </p:nvPr>
        </p:nvSpPr>
        <p:spPr>
          <a:xfrm>
            <a:off x="7996113" y="1171498"/>
            <a:ext cx="3992079" cy="544984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745" i="1">
                <a:solidFill>
                  <a:schemeClr val="bg1"/>
                </a:solidFill>
                <a:latin typeface="+mj-lt"/>
              </a:defRPr>
            </a:lvl1pPr>
            <a:lvl2pPr marL="89587" marR="0" indent="0" algn="l" defTabSz="9136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765" b="0">
                <a:solidFill>
                  <a:schemeClr val="bg1"/>
                </a:solidFill>
                <a:latin typeface="+mn-lt"/>
              </a:defRPr>
            </a:lvl2pPr>
            <a:lvl3pPr marL="913698" indent="0">
              <a:buFontTx/>
              <a:buNone/>
              <a:defRPr/>
            </a:lvl3pPr>
            <a:lvl4pPr marL="1370547" indent="0">
              <a:buFontTx/>
              <a:buNone/>
              <a:defRPr/>
            </a:lvl4pPr>
          </a:lstStyle>
          <a:p>
            <a:pPr lvl="0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endParaRPr lang="en-US" dirty="0"/>
          </a:p>
          <a:p>
            <a:pPr marL="89587" marR="0" lvl="1" indent="0" algn="l" defTabSz="9136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	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6153797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3877273"/>
            <a:ext cx="6273418" cy="1794661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6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75840"/>
            <a:ext cx="8067760" cy="1801436"/>
          </a:xfrm>
          <a:noFill/>
        </p:spPr>
        <p:txBody>
          <a:bodyPr lIns="146304" tIns="91440" rIns="146304" bIns="91440" anchor="t" anchorCtr="0"/>
          <a:lstStyle>
            <a:lvl1pPr>
              <a:defRPr sz="5293" spc="-98" baseline="0">
                <a:gradFill>
                  <a:gsLst>
                    <a:gs pos="3333">
                      <a:schemeClr val="tx2"/>
                    </a:gs>
                    <a:gs pos="3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48526" y="6041180"/>
            <a:ext cx="1613565" cy="346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771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1" y="1189179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54" indent="0">
              <a:buNone/>
              <a:defRPr/>
            </a:lvl3pPr>
            <a:lvl4pPr marL="448107" indent="0">
              <a:buNone/>
              <a:defRPr/>
            </a:lvl4pPr>
            <a:lvl5pPr marL="672161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2792514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1" y="1189179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54" indent="0">
              <a:buNone/>
              <a:defRPr/>
            </a:lvl3pPr>
            <a:lvl4pPr marL="448107" indent="0">
              <a:buNone/>
              <a:defRPr/>
            </a:lvl4pPr>
            <a:lvl5pPr marL="672161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0247574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9"/>
            <a:ext cx="11653523" cy="1985641"/>
          </a:xfrm>
        </p:spPr>
        <p:txBody>
          <a:bodyPr>
            <a:spAutoFit/>
          </a:bodyPr>
          <a:lstStyle>
            <a:lvl1pPr>
              <a:defRPr sz="3528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83773356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9"/>
            <a:ext cx="11653523" cy="1985641"/>
          </a:xfrm>
        </p:spPr>
        <p:txBody>
          <a:bodyPr>
            <a:spAutoFit/>
          </a:bodyPr>
          <a:lstStyle>
            <a:lvl1pPr>
              <a:defRPr sz="3528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23847750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3" y="1189176"/>
            <a:ext cx="5378548" cy="2420188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8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420188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8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1717272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3" y="1189176"/>
            <a:ext cx="5378548" cy="2420188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8"/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420188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8"/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815072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6C2DB-D87F-499A-AB71-48CD17E14DC8}" type="datetimeFigureOut">
              <a:rPr lang="en-GB" smtClean="0"/>
              <a:t>26/02/2018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9D302-7009-4C32-9929-C34F0F5F6D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174578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3" y="1189176"/>
            <a:ext cx="5378548" cy="2377940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377940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3848722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3" y="1189176"/>
            <a:ext cx="5378548" cy="2377940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6"/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377940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6"/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6581816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75244258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2697988"/>
          </a:xfrm>
          <a:noFill/>
        </p:spPr>
        <p:txBody>
          <a:bodyPr tIns="91440" bIns="91440" anchor="t" anchorCtr="0"/>
          <a:lstStyle>
            <a:lvl1pPr>
              <a:defRPr sz="7056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2" y="3877279"/>
            <a:ext cx="9860674" cy="1793881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3528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6054882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2697988"/>
          </a:xfrm>
          <a:noFill/>
        </p:spPr>
        <p:txBody>
          <a:bodyPr tIns="91440" bIns="91440" anchor="t" anchorCtr="0"/>
          <a:lstStyle>
            <a:lvl1pPr>
              <a:defRPr lang="en-US" sz="7056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2406698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2084174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5037042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 Accent Color 1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2084174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90452">
                      <a:schemeClr val="bg2"/>
                    </a:gs>
                    <a:gs pos="77000">
                      <a:schemeClr val="bg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411009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2084174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8184199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2084174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0578975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62204139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6C2DB-D87F-499A-AB71-48CD17E14DC8}" type="datetimeFigureOut">
              <a:rPr lang="en-GB" smtClean="0"/>
              <a:t>26/02/2018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9D302-7009-4C32-9929-C34F0F5F6D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470590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458805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750673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70929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5" tIns="45715" rIns="45715" bIns="4571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4"/>
            <a:ext cx="11653522" cy="1956973"/>
          </a:xfrm>
        </p:spPr>
        <p:txBody>
          <a:bodyPr/>
          <a:lstStyle>
            <a:lvl1pPr marL="0" indent="0">
              <a:buNone/>
              <a:defRPr sz="3234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661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2979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36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094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7603280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42" y="6170061"/>
            <a:ext cx="11623331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59" tIns="143407" rIns="179259" bIns="143407" numCol="1" anchor="t" anchorCtr="0" compatLnSpc="1">
            <a:prstTxWarp prst="textNoShape">
              <a:avLst/>
            </a:prstTxWarp>
            <a:spAutoFit/>
          </a:bodyPr>
          <a:lstStyle/>
          <a:p>
            <a:pPr defTabSz="913748" eaLnBrk="0" hangingPunct="0"/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</a:t>
            </a:r>
            <a:r>
              <a:rPr lang="en-US" sz="686" baseline="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 Copyright</a:t>
            </a:r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 Microsoft Corporation. All rights reserved. 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0202" y="3083653"/>
            <a:ext cx="3223861" cy="690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069498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41" y="1189178"/>
            <a:ext cx="11653523" cy="2396047"/>
          </a:xfrm>
          <a:prstGeom prst="rect">
            <a:avLst/>
          </a:prstGeom>
        </p:spPr>
        <p:txBody>
          <a:bodyPr/>
          <a:lstStyle>
            <a:lvl1pPr marL="284735" indent="-284735">
              <a:buClr>
                <a:schemeClr val="tx1"/>
              </a:buClr>
              <a:buSzPct val="90000"/>
              <a:buFont typeface="Arial" pitchFamily="34" charset="0"/>
              <a:buChar char="•"/>
              <a:defRPr sz="3528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134" indent="-275401">
              <a:buClr>
                <a:schemeClr val="tx1"/>
              </a:buClr>
              <a:buSzPct val="90000"/>
              <a:buFont typeface="Arial" pitchFamily="34" charset="0"/>
              <a:buChar char="•"/>
              <a:defRPr sz="3136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4869" indent="-284735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8923" indent="-224054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2976" indent="-224054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3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6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48146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-T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269240" y="2980725"/>
            <a:ext cx="4482315" cy="896551"/>
          </a:xfrm>
        </p:spPr>
        <p:txBody>
          <a:bodyPr lIns="182880" rIns="91440" anchor="ctr">
            <a:noAutofit/>
          </a:bodyPr>
          <a:lstStyle>
            <a:lvl1pPr marL="0" indent="0">
              <a:buNone/>
              <a:defRPr sz="5294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 hasCustomPrompt="1"/>
          </p:nvPr>
        </p:nvSpPr>
        <p:spPr>
          <a:xfrm>
            <a:off x="4765416" y="0"/>
            <a:ext cx="7426585" cy="6858000"/>
          </a:xfrm>
          <a:solidFill>
            <a:schemeClr val="accent2"/>
          </a:solidFill>
        </p:spPr>
        <p:txBody>
          <a:bodyPr lIns="274320" rIns="274320" anchor="ctr">
            <a:noAutofit/>
          </a:bodyPr>
          <a:lstStyle>
            <a:lvl1pPr marL="0" indent="0">
              <a:buNone/>
              <a:defRPr sz="2353" baseline="0"/>
            </a:lvl1pPr>
          </a:lstStyle>
          <a:p>
            <a:pPr lvl="0"/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1554410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_T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141175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65"/>
          </a:p>
        </p:txBody>
      </p:sp>
    </p:spTree>
    <p:extLst>
      <p:ext uri="{BB962C8B-B14F-4D97-AF65-F5344CB8AC3E}">
        <p14:creationId xmlns:p14="http://schemas.microsoft.com/office/powerpoint/2010/main" val="3721006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Teal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999064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Blu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11132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6C2DB-D87F-499A-AB71-48CD17E14DC8}" type="datetimeFigureOut">
              <a:rPr lang="en-GB" smtClean="0"/>
              <a:t>26/02/2018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9D302-7009-4C32-9929-C34F0F5F6D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517012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Dark Gray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4046696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Option 1_Photo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http://umad.com/img/2015/8/light-gradient-wallpaper-414-463-hd-wallpapers.jpg"/>
          <p:cNvPicPr>
            <a:picLocks noChangeAspect="1" noChangeArrowheads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500" r="12500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1954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9636414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Blank_charco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56825681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939C40-7ED1-4034-947E-783F823E1E1B}" type="datetimeFigureOut">
              <a:rPr lang="en-US" smtClean="0"/>
              <a:t>2/26/2018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1138F-B955-46B1-93CD-63A17045C8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18995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_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39" y="365781"/>
            <a:ext cx="11653523" cy="132459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69240" y="6356803"/>
            <a:ext cx="2742188" cy="364224"/>
          </a:xfrm>
        </p:spPr>
        <p:txBody>
          <a:bodyPr/>
          <a:lstStyle/>
          <a:p>
            <a:fld id="{98DE02BA-56F8-450C-830E-2388E79777B6}" type="datetimeFigureOut">
              <a:rPr lang="en-US" smtClean="0"/>
              <a:t>2/26/2018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80574" y="6356803"/>
            <a:ext cx="2742188" cy="364224"/>
          </a:xfrm>
        </p:spPr>
        <p:txBody>
          <a:bodyPr/>
          <a:lstStyle/>
          <a:p>
            <a:fld id="{A74A6A86-2AAF-4694-9CCA-05FE93E7F5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27170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_Acc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6327381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b="0" spc="147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12865270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b="0" spc="147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21748280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259138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6C2DB-D87F-499A-AB71-48CD17E14DC8}" type="datetimeFigureOut">
              <a:rPr lang="en-GB" smtClean="0"/>
              <a:t>26/02/2018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9D302-7009-4C32-9929-C34F0F5F6D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682269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FULL BACKGROUND IMAG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542921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flip dir="r"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6C2DB-D87F-499A-AB71-48CD17E14DC8}" type="datetimeFigureOut">
              <a:rPr lang="en-GB" smtClean="0"/>
              <a:t>26/02/2018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9D302-7009-4C32-9929-C34F0F5F6D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13783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6C2DB-D87F-499A-AB71-48CD17E14DC8}" type="datetimeFigureOut">
              <a:rPr lang="en-GB" smtClean="0"/>
              <a:t>26/02/2018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9D302-7009-4C32-9929-C34F0F5F6D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44215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6C2DB-D87F-499A-AB71-48CD17E14DC8}" type="datetimeFigureOut">
              <a:rPr lang="en-GB" smtClean="0"/>
              <a:t>26/02/2018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9D302-7009-4C32-9929-C34F0F5F6D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9427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6C2DB-D87F-499A-AB71-48CD17E14DC8}" type="datetimeFigureOut">
              <a:rPr lang="en-GB" smtClean="0"/>
              <a:t>26/02/2018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9D302-7009-4C32-9929-C34F0F5F6D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09109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6C2DB-D87F-499A-AB71-48CD17E14DC8}" type="datetimeFigureOut">
              <a:rPr lang="en-GB" smtClean="0"/>
              <a:t>26/02/2018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9D302-7009-4C32-9929-C34F0F5F6D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01431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1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15.xml"/><Relationship Id="rId21" Type="http://schemas.openxmlformats.org/officeDocument/2006/relationships/slideLayout" Target="../slideLayouts/slideLayout33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9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20" Type="http://schemas.openxmlformats.org/officeDocument/2006/relationships/slideLayout" Target="../slideLayouts/slideLayout32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24" Type="http://schemas.openxmlformats.org/officeDocument/2006/relationships/theme" Target="../theme/theme2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23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22.xml"/><Relationship Id="rId19" Type="http://schemas.openxmlformats.org/officeDocument/2006/relationships/slideLayout" Target="../slideLayouts/slideLayout31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Relationship Id="rId22" Type="http://schemas.openxmlformats.org/officeDocument/2006/relationships/slideLayout" Target="../slideLayouts/slideLayout34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48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7.xml"/><Relationship Id="rId17" Type="http://schemas.openxmlformats.org/officeDocument/2006/relationships/theme" Target="../theme/theme3.xml"/><Relationship Id="rId2" Type="http://schemas.openxmlformats.org/officeDocument/2006/relationships/slideLayout" Target="../slideLayouts/slideLayout37.xml"/><Relationship Id="rId16" Type="http://schemas.openxmlformats.org/officeDocument/2006/relationships/slideLayout" Target="../slideLayouts/slideLayout51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5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Relationship Id="rId14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F6C2DB-D87F-499A-AB71-48CD17E14DC8}" type="datetimeFigureOut">
              <a:rPr lang="en-GB" smtClean="0"/>
              <a:t>26/02/2018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C9D302-7009-4C32-9929-C34F0F5F6D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57681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70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3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3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5"/>
          <a:stretch>
            <a:fillRect/>
          </a:stretch>
        </p:blipFill>
        <p:spPr>
          <a:xfrm rot="5400000">
            <a:off x="9208748" y="2991035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3870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</p:sldLayoutIdLst>
  <p:transition>
    <p:fade/>
  </p:transition>
  <p:txStyles>
    <p:titleStyle>
      <a:lvl1pPr algn="l" defTabSz="914192" rtl="0" eaLnBrk="1" latinLnBrk="0" hangingPunct="1">
        <a:lnSpc>
          <a:spcPct val="90000"/>
        </a:lnSpc>
        <a:spcBef>
          <a:spcPct val="0"/>
        </a:spcBef>
        <a:buNone/>
        <a:defRPr lang="en-US" sz="4704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080" marR="0" indent="-33608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581" marR="0" indent="-23650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187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241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294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026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123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219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5315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09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192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28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383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479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257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9967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676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91">
          <p15:clr>
            <a:srgbClr val="5ACBF0"/>
          </p15:clr>
        </p15:guide>
        <p15:guide id="2" pos="176">
          <p15:clr>
            <a:srgbClr val="5ACBF0"/>
          </p15:clr>
        </p15:guide>
        <p15:guide id="3" pos="764">
          <p15:clr>
            <a:srgbClr val="5ACBF0"/>
          </p15:clr>
        </p15:guide>
        <p15:guide id="4" pos="1352">
          <p15:clr>
            <a:srgbClr val="5ACBF0"/>
          </p15:clr>
        </p15:guide>
        <p15:guide id="5" pos="1939">
          <p15:clr>
            <a:srgbClr val="5ACBF0"/>
          </p15:clr>
        </p15:guide>
        <p15:guide id="6" pos="2527">
          <p15:clr>
            <a:srgbClr val="5ACBF0"/>
          </p15:clr>
        </p15:guide>
        <p15:guide id="7" pos="3114">
          <p15:clr>
            <a:srgbClr val="5ACBF0"/>
          </p15:clr>
        </p15:guide>
        <p15:guide id="8" pos="3702">
          <p15:clr>
            <a:srgbClr val="5ACBF0"/>
          </p15:clr>
        </p15:guide>
        <p15:guide id="9" pos="4289">
          <p15:clr>
            <a:srgbClr val="5ACBF0"/>
          </p15:clr>
        </p15:guide>
        <p15:guide id="10" pos="4877">
          <p15:clr>
            <a:srgbClr val="5ACBF0"/>
          </p15:clr>
        </p15:guide>
        <p15:guide id="11" pos="5464">
          <p15:clr>
            <a:srgbClr val="5ACBF0"/>
          </p15:clr>
        </p15:guide>
        <p15:guide id="12" pos="6052">
          <p15:clr>
            <a:srgbClr val="5ACBF0"/>
          </p15:clr>
        </p15:guide>
        <p15:guide id="13" pos="6640">
          <p15:clr>
            <a:srgbClr val="5ACBF0"/>
          </p15:clr>
        </p15:guide>
        <p15:guide id="14" pos="7227">
          <p15:clr>
            <a:srgbClr val="5ACBF0"/>
          </p15:clr>
        </p15:guide>
        <p15:guide id="15" pos="7815">
          <p15:clr>
            <a:srgbClr val="5ACBF0"/>
          </p15:clr>
        </p15:guide>
        <p15:guide id="16" pos="294">
          <p15:clr>
            <a:srgbClr val="C35EA4"/>
          </p15:clr>
        </p15:guide>
        <p15:guide id="17" pos="7697">
          <p15:clr>
            <a:srgbClr val="C35EA4"/>
          </p15:clr>
        </p15:guide>
        <p15:guide id="18" orient="horz" pos="778">
          <p15:clr>
            <a:srgbClr val="5ACBF0"/>
          </p15:clr>
        </p15:guide>
        <p15:guide id="19" orient="horz" pos="1366">
          <p15:clr>
            <a:srgbClr val="5ACBF0"/>
          </p15:clr>
        </p15:guide>
        <p15:guide id="20" orient="horz" pos="1953">
          <p15:clr>
            <a:srgbClr val="5ACBF0"/>
          </p15:clr>
        </p15:guide>
        <p15:guide id="21" orient="horz" pos="2541">
          <p15:clr>
            <a:srgbClr val="5ACBF0"/>
          </p15:clr>
        </p15:guide>
        <p15:guide id="22" orient="horz" pos="3128">
          <p15:clr>
            <a:srgbClr val="5ACBF0"/>
          </p15:clr>
        </p15:guide>
        <p15:guide id="23" orient="horz" pos="3716">
          <p15:clr>
            <a:srgbClr val="5ACBF0"/>
          </p15:clr>
        </p15:guide>
        <p15:guide id="24" orient="horz" pos="4303">
          <p15:clr>
            <a:srgbClr val="5ACBF0"/>
          </p15:clr>
        </p15:guide>
        <p15:guide id="25" orient="horz" pos="308">
          <p15:clr>
            <a:srgbClr val="C35EA4"/>
          </p15:clr>
        </p15:guide>
        <p15:guide id="26" orient="horz" pos="4186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842" y="365781"/>
            <a:ext cx="10514316" cy="13245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842" y="1825791"/>
            <a:ext cx="10514316" cy="43504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843" y="6356803"/>
            <a:ext cx="2742188" cy="3642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7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294558-F853-46DA-845C-C38CC3592FCC}" type="datetimeFigureOut">
              <a:rPr lang="en-US" smtClean="0"/>
              <a:t>2/26/2018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581" y="6356803"/>
            <a:ext cx="4114839" cy="3642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7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971" y="6356803"/>
            <a:ext cx="2742188" cy="3642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7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72245C-EB54-4275-9208-0D699625D4EC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8"/>
          <a:stretch>
            <a:fillRect/>
          </a:stretch>
        </p:blipFill>
        <p:spPr>
          <a:xfrm rot="5400000">
            <a:off x="9302126" y="2991033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4084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</p:sldLayoutIdLst>
  <p:txStyles>
    <p:titleStyle>
      <a:lvl1pPr algn="l" defTabSz="896386" rtl="0" eaLnBrk="1" latinLnBrk="0" hangingPunct="1">
        <a:lnSpc>
          <a:spcPct val="90000"/>
        </a:lnSpc>
        <a:spcBef>
          <a:spcPct val="0"/>
        </a:spcBef>
        <a:buNone/>
        <a:defRPr sz="431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4097" indent="-224097" algn="l" defTabSz="896386" rtl="0" eaLnBrk="1" latinLnBrk="0" hangingPunct="1">
        <a:lnSpc>
          <a:spcPct val="90000"/>
        </a:lnSpc>
        <a:spcBef>
          <a:spcPts val="980"/>
        </a:spcBef>
        <a:buFont typeface="Arial" panose="020B0604020202020204" pitchFamily="34" charset="0"/>
        <a:buChar char="•"/>
        <a:defRPr sz="2745" kern="1200">
          <a:solidFill>
            <a:schemeClr val="tx1"/>
          </a:solidFill>
          <a:latin typeface="+mn-lt"/>
          <a:ea typeface="+mn-ea"/>
          <a:cs typeface="+mn-cs"/>
        </a:defRPr>
      </a:lvl1pPr>
      <a:lvl2pPr marL="672290" indent="-224097" algn="l" defTabSz="896386" rtl="0" eaLnBrk="1" latinLnBrk="0" hangingPunct="1">
        <a:lnSpc>
          <a:spcPct val="90000"/>
        </a:lnSpc>
        <a:spcBef>
          <a:spcPts val="490"/>
        </a:spcBef>
        <a:buFont typeface="Arial" panose="020B0604020202020204" pitchFamily="34" charset="0"/>
        <a:buChar char="•"/>
        <a:defRPr sz="2353" kern="1200">
          <a:solidFill>
            <a:schemeClr val="tx1"/>
          </a:solidFill>
          <a:latin typeface="+mn-lt"/>
          <a:ea typeface="+mn-ea"/>
          <a:cs typeface="+mn-cs"/>
        </a:defRPr>
      </a:lvl2pPr>
      <a:lvl3pPr marL="1120483" indent="-224097" algn="l" defTabSz="896386" rtl="0" eaLnBrk="1" latinLnBrk="0" hangingPunct="1">
        <a:lnSpc>
          <a:spcPct val="90000"/>
        </a:lnSpc>
        <a:spcBef>
          <a:spcPts val="490"/>
        </a:spcBef>
        <a:buFont typeface="Arial" panose="020B0604020202020204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3pPr>
      <a:lvl4pPr marL="1568676" indent="-224097" algn="l" defTabSz="896386" rtl="0" eaLnBrk="1" latinLnBrk="0" hangingPunct="1">
        <a:lnSpc>
          <a:spcPct val="90000"/>
        </a:lnSpc>
        <a:spcBef>
          <a:spcPts val="490"/>
        </a:spcBef>
        <a:buFont typeface="Arial" panose="020B0604020202020204" pitchFamily="34" charset="0"/>
        <a:buChar char="•"/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2016869" indent="-224097" algn="l" defTabSz="896386" rtl="0" eaLnBrk="1" latinLnBrk="0" hangingPunct="1">
        <a:lnSpc>
          <a:spcPct val="90000"/>
        </a:lnSpc>
        <a:spcBef>
          <a:spcPts val="490"/>
        </a:spcBef>
        <a:buFont typeface="Arial" panose="020B0604020202020204" pitchFamily="34" charset="0"/>
        <a:buChar char="•"/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465062" indent="-224097" algn="l" defTabSz="896386" rtl="0" eaLnBrk="1" latinLnBrk="0" hangingPunct="1">
        <a:lnSpc>
          <a:spcPct val="90000"/>
        </a:lnSpc>
        <a:spcBef>
          <a:spcPts val="490"/>
        </a:spcBef>
        <a:buFont typeface="Arial" panose="020B0604020202020204" pitchFamily="34" charset="0"/>
        <a:buChar char="•"/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913256" indent="-224097" algn="l" defTabSz="896386" rtl="0" eaLnBrk="1" latinLnBrk="0" hangingPunct="1">
        <a:lnSpc>
          <a:spcPct val="90000"/>
        </a:lnSpc>
        <a:spcBef>
          <a:spcPts val="490"/>
        </a:spcBef>
        <a:buFont typeface="Arial" panose="020B0604020202020204" pitchFamily="34" charset="0"/>
        <a:buChar char="•"/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361449" indent="-224097" algn="l" defTabSz="896386" rtl="0" eaLnBrk="1" latinLnBrk="0" hangingPunct="1">
        <a:lnSpc>
          <a:spcPct val="90000"/>
        </a:lnSpc>
        <a:spcBef>
          <a:spcPts val="490"/>
        </a:spcBef>
        <a:buFont typeface="Arial" panose="020B0604020202020204" pitchFamily="34" charset="0"/>
        <a:buChar char="•"/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809642" indent="-224097" algn="l" defTabSz="896386" rtl="0" eaLnBrk="1" latinLnBrk="0" hangingPunct="1">
        <a:lnSpc>
          <a:spcPct val="90000"/>
        </a:lnSpc>
        <a:spcBef>
          <a:spcPts val="490"/>
        </a:spcBef>
        <a:buFont typeface="Arial" panose="020B0604020202020204" pitchFamily="34" charset="0"/>
        <a:buChar char="•"/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48193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896386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44579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792773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40966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689159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37352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585545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73">
          <p15:clr>
            <a:srgbClr val="F26B43"/>
          </p15:clr>
        </p15:guide>
        <p15:guide id="2" pos="269">
          <p15:clr>
            <a:srgbClr val="F26B43"/>
          </p15:clr>
        </p15:guide>
        <p15:guide id="3" pos="7661">
          <p15:clr>
            <a:srgbClr val="F26B43"/>
          </p15:clr>
        </p15:guide>
        <p15:guide id="4" pos="7565">
          <p15:clr>
            <a:srgbClr val="F26B43"/>
          </p15:clr>
        </p15:guide>
        <p15:guide id="5" orient="horz" pos="187">
          <p15:clr>
            <a:srgbClr val="F26B43"/>
          </p15:clr>
        </p15:guide>
        <p15:guide id="6" orient="horz" pos="283">
          <p15:clr>
            <a:srgbClr val="F26B43"/>
          </p15:clr>
        </p15:guide>
        <p15:guide id="7" orient="horz" pos="4219">
          <p15:clr>
            <a:srgbClr val="F26B43"/>
          </p15:clr>
        </p15:guide>
        <p15:guide id="8" orient="horz" pos="412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image" Target="../media/image16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17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5" Type="http://schemas.openxmlformats.org/officeDocument/2006/relationships/image" Target="../media/image27.png"/><Relationship Id="rId10" Type="http://schemas.openxmlformats.org/officeDocument/2006/relationships/image" Target="../media/image22.png"/><Relationship Id="rId4" Type="http://schemas.openxmlformats.org/officeDocument/2006/relationships/image" Target="../media/image8.png"/><Relationship Id="rId9" Type="http://schemas.openxmlformats.org/officeDocument/2006/relationships/image" Target="../media/image21.png"/><Relationship Id="rId1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jpg"/><Relationship Id="rId5" Type="http://schemas.openxmlformats.org/officeDocument/2006/relationships/image" Target="../media/image31.jpeg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35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36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7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12" Type="http://schemas.openxmlformats.org/officeDocument/2006/relationships/image" Target="../media/image4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0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Relationship Id="rId1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4.xml"/><Relationship Id="rId4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1.png"/><Relationship Id="rId4" Type="http://schemas.openxmlformats.org/officeDocument/2006/relationships/image" Target="../media/image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8.pn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notesSlide" Target="../notesSlides/notesSlide3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6.png"/><Relationship Id="rId4" Type="http://schemas.openxmlformats.org/officeDocument/2006/relationships/image" Target="../media/image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69.png"/><Relationship Id="rId3" Type="http://schemas.openxmlformats.org/officeDocument/2006/relationships/image" Target="../media/image8.png"/><Relationship Id="rId7" Type="http://schemas.openxmlformats.org/officeDocument/2006/relationships/image" Target="../media/image41.png"/><Relationship Id="rId12" Type="http://schemas.openxmlformats.org/officeDocument/2006/relationships/image" Target="../media/image4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65.png"/><Relationship Id="rId9" Type="http://schemas.openxmlformats.org/officeDocument/2006/relationships/image" Target="../media/image4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jpe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jpe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DF5AB41-F751-4A4D-A5FD-20ED30FBB1BC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764529" y="4651473"/>
            <a:ext cx="405417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000" u="none" strike="noStrike" kern="0" cap="none" spc="0" normalizeH="0" baseline="0" noProof="0" dirty="0">
                <a:ln>
                  <a:noFill/>
                </a:ln>
                <a:solidFill>
                  <a:srgbClr val="171717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Microsoft MVP &amp;</a:t>
            </a:r>
            <a:br>
              <a:rPr kumimoji="0" lang="en-AU" sz="2000" u="none" strike="noStrike" kern="0" cap="none" spc="0" normalizeH="0" baseline="0" noProof="0" dirty="0">
                <a:ln>
                  <a:noFill/>
                </a:ln>
                <a:solidFill>
                  <a:srgbClr val="171717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</a:br>
            <a:r>
              <a:rPr lang="en-AU" sz="2000" kern="0" dirty="0">
                <a:solidFill>
                  <a:srgbClr val="171717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Development Consultant</a:t>
            </a:r>
          </a:p>
          <a:p>
            <a:pPr marL="0" marR="0" lvl="0" indent="0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2000" kern="0" dirty="0">
                <a:solidFill>
                  <a:srgbClr val="171717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Black Marble</a:t>
            </a:r>
            <a:br>
              <a:rPr kumimoji="0" lang="en-AU" sz="2000" u="none" strike="noStrike" kern="0" cap="none" spc="0" normalizeH="0" baseline="0" noProof="0" dirty="0">
                <a:ln>
                  <a:noFill/>
                </a:ln>
                <a:solidFill>
                  <a:srgbClr val="171717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</a:br>
            <a:br>
              <a:rPr kumimoji="0" lang="en-AU" sz="2000" u="none" strike="noStrike" kern="0" cap="none" spc="0" normalizeH="0" baseline="0" noProof="0" dirty="0">
                <a:ln>
                  <a:noFill/>
                </a:ln>
                <a:solidFill>
                  <a:srgbClr val="171717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</a:br>
            <a:r>
              <a:rPr kumimoji="0" lang="en-AU" sz="2000" u="none" strike="noStrike" kern="0" cap="none" spc="0" normalizeH="0" baseline="0" noProof="0" dirty="0">
                <a:ln>
                  <a:noFill/>
                </a:ln>
                <a:solidFill>
                  <a:srgbClr val="171717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@</a:t>
            </a:r>
            <a:r>
              <a:rPr kumimoji="0" lang="en-AU" sz="2000" u="none" strike="noStrike" kern="0" cap="none" spc="0" normalizeH="0" baseline="0" noProof="0" dirty="0" err="1">
                <a:ln>
                  <a:noFill/>
                </a:ln>
                <a:solidFill>
                  <a:srgbClr val="171717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jamesemann</a:t>
            </a:r>
            <a:endParaRPr kumimoji="0" lang="en-AU" sz="2000" u="none" strike="noStrike" kern="0" cap="none" spc="0" normalizeH="0" baseline="0" noProof="0" dirty="0">
              <a:ln>
                <a:noFill/>
              </a:ln>
              <a:solidFill>
                <a:srgbClr val="171717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214910"/>
            <a:ext cx="12141200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5400" i="0" u="none" strike="noStrike" kern="0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Introduction to </a:t>
            </a:r>
          </a:p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5400" i="0" u="none" strike="noStrike" kern="0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Microsoft Bot Framework</a:t>
            </a:r>
          </a:p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2400" i="0" u="none" strike="noStrike" kern="0" cap="none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" panose="020B0702040204020203" pitchFamily="34" charset="0"/>
              <a:ea typeface="Segoe UI Black" panose="020B0A02040204020203" pitchFamily="34" charset="0"/>
              <a:cs typeface="Segoe UI Semibold" panose="020B0702040204020203" pitchFamily="34" charset="0"/>
            </a:endParaRPr>
          </a:p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2800" kern="0" dirty="0">
                <a:solidFill>
                  <a:srgbClr val="000000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@</a:t>
            </a:r>
            <a:r>
              <a:rPr lang="en-AU" sz="2800" kern="0" dirty="0" err="1">
                <a:solidFill>
                  <a:srgbClr val="000000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HullDevs</a:t>
            </a:r>
            <a:endParaRPr kumimoji="0" lang="en-AU" sz="3600" i="0" u="none" strike="noStrike" kern="0" cap="none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2800" b="1" i="0" u="none" strike="noStrike" kern="0" cap="none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764529" y="4018155"/>
            <a:ext cx="21002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80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James Mann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9910" y="4166450"/>
            <a:ext cx="2404306" cy="97004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8701" y="5443878"/>
            <a:ext cx="2284356" cy="1142179"/>
          </a:xfrm>
          <a:prstGeom prst="rect">
            <a:avLst/>
          </a:prstGeom>
        </p:spPr>
      </p:pic>
      <p:grpSp>
        <p:nvGrpSpPr>
          <p:cNvPr id="22" name="Group 21"/>
          <p:cNvGrpSpPr/>
          <p:nvPr/>
        </p:nvGrpSpPr>
        <p:grpSpPr>
          <a:xfrm>
            <a:off x="2482492" y="5819525"/>
            <a:ext cx="486831" cy="444910"/>
            <a:chOff x="6430358" y="4771570"/>
            <a:chExt cx="303099" cy="276999"/>
          </a:xfrm>
        </p:grpSpPr>
        <p:pic>
          <p:nvPicPr>
            <p:cNvPr id="23" name="Picture 22"/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0358" y="4822317"/>
              <a:ext cx="213795" cy="213795"/>
            </a:xfrm>
            <a:prstGeom prst="rect">
              <a:avLst/>
            </a:prstGeom>
          </p:spPr>
        </p:pic>
        <p:sp>
          <p:nvSpPr>
            <p:cNvPr id="24" name="TextBox 23"/>
            <p:cNvSpPr txBox="1"/>
            <p:nvPr userDrawn="1"/>
          </p:nvSpPr>
          <p:spPr>
            <a:xfrm>
              <a:off x="6548726" y="4771570"/>
              <a:ext cx="1847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GB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15976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869EAE1B-D9D3-43BE-912A-F16940FE7701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2769" y="4014847"/>
            <a:ext cx="1224835" cy="122483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sp>
        <p:nvSpPr>
          <p:cNvPr id="12" name="Title 2"/>
          <p:cNvSpPr txBox="1">
            <a:spLocks/>
          </p:cNvSpPr>
          <p:nvPr/>
        </p:nvSpPr>
        <p:spPr>
          <a:xfrm>
            <a:off x="1444626" y="266752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 dirty="0">
                <a:ea typeface="Roboto" panose="02000000000000000000" pitchFamily="2" charset="0"/>
              </a:rPr>
              <a:t>There is a messaging ecosystem</a:t>
            </a:r>
            <a:endParaRPr lang="en-US" sz="5399" dirty="0">
              <a:ea typeface="Roboto" panose="02000000000000000000" pitchFamily="2" charset="0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990" y="4014847"/>
            <a:ext cx="1224835" cy="122483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4716" y="2222627"/>
            <a:ext cx="1224835" cy="1224835"/>
          </a:xfrm>
          <a:prstGeom prst="rect">
            <a:avLst/>
          </a:prstGeom>
        </p:spPr>
      </p:pic>
      <p:pic>
        <p:nvPicPr>
          <p:cNvPr id="26" name="Picture 25" descr="A picture containing object, thing&#10;&#10;Description generated with high confidenc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7647" y="2222627"/>
            <a:ext cx="1224835" cy="1224835"/>
          </a:xfrm>
          <a:prstGeom prst="rect">
            <a:avLst/>
          </a:prstGeom>
        </p:spPr>
      </p:pic>
      <p:pic>
        <p:nvPicPr>
          <p:cNvPr id="30" name="Picture 29" descr="A picture containing object&#10;&#10;Description generated with high confidenc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856" y="2220027"/>
            <a:ext cx="1224835" cy="1224835"/>
          </a:xfrm>
          <a:prstGeom prst="rect">
            <a:avLst/>
          </a:prstGeom>
        </p:spPr>
      </p:pic>
      <p:pic>
        <p:nvPicPr>
          <p:cNvPr id="35" name="Picture 34" descr="A picture containing object, thing&#10;&#10;Description generated with very high confidenc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1286" y="2220027"/>
            <a:ext cx="1224835" cy="1224835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7640" y="4014848"/>
            <a:ext cx="1224835" cy="1224835"/>
          </a:xfrm>
          <a:prstGeom prst="rect">
            <a:avLst/>
          </a:prstGeom>
        </p:spPr>
      </p:pic>
      <p:pic>
        <p:nvPicPr>
          <p:cNvPr id="39" name="Picture 38" descr="A picture containing object, thing&#10;&#10;Description generated with very high confidenc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0571" y="4014848"/>
            <a:ext cx="1224835" cy="1224835"/>
          </a:xfrm>
          <a:prstGeom prst="rect">
            <a:avLst/>
          </a:prstGeom>
        </p:spPr>
      </p:pic>
      <p:pic>
        <p:nvPicPr>
          <p:cNvPr id="41" name="Picture 40" descr="A picture containing animal&#10;&#10;Description generated with high confidenc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3503" y="4014848"/>
            <a:ext cx="1224835" cy="1224835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991" y="2222627"/>
            <a:ext cx="1224835" cy="1224835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5922" y="2222627"/>
            <a:ext cx="1224835" cy="1224835"/>
          </a:xfrm>
          <a:prstGeom prst="rect">
            <a:avLst/>
          </a:prstGeom>
        </p:spPr>
      </p:pic>
      <p:pic>
        <p:nvPicPr>
          <p:cNvPr id="47" name="Picture 46" descr="A picture containing thing&#10;&#10;Description generated with very high confidenc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1576" y="2220027"/>
            <a:ext cx="1224835" cy="1224835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9365" y="4014848"/>
            <a:ext cx="1224835" cy="1224835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6434" y="4014848"/>
            <a:ext cx="1224835" cy="1224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620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72029CA-E09E-4755-BE95-29ECE25361B8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5" name="Picture 8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sp>
        <p:nvSpPr>
          <p:cNvPr id="86" name="Title 2"/>
          <p:cNvSpPr txBox="1">
            <a:spLocks/>
          </p:cNvSpPr>
          <p:nvPr/>
        </p:nvSpPr>
        <p:spPr>
          <a:xfrm>
            <a:off x="1444626" y="266752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 dirty="0">
                <a:ea typeface="Roboto" panose="02000000000000000000" pitchFamily="2" charset="0"/>
              </a:rPr>
              <a:t>And a virtual assistant device ecosystem</a:t>
            </a:r>
            <a:endParaRPr lang="en-US" sz="5399" dirty="0">
              <a:ea typeface="Roboto" panose="02000000000000000000" pitchFamily="2" charset="0"/>
            </a:endParaRPr>
          </a:p>
        </p:txBody>
      </p:sp>
      <p:grpSp>
        <p:nvGrpSpPr>
          <p:cNvPr id="81" name="Group 80"/>
          <p:cNvGrpSpPr/>
          <p:nvPr/>
        </p:nvGrpSpPr>
        <p:grpSpPr>
          <a:xfrm>
            <a:off x="-206558" y="2233214"/>
            <a:ext cx="11853706" cy="3628742"/>
            <a:chOff x="560884" y="2184229"/>
            <a:chExt cx="10885899" cy="3332470"/>
          </a:xfrm>
        </p:grpSpPr>
        <p:pic>
          <p:nvPicPr>
            <p:cNvPr id="17" name="Picture 16" descr="A picture containing sitting, indoor&#10;&#10;Description generated with high confidence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392319" y="2594692"/>
              <a:ext cx="3537345" cy="2299274"/>
            </a:xfrm>
            <a:prstGeom prst="rect">
              <a:avLst/>
            </a:prstGeom>
          </p:spPr>
        </p:pic>
        <p:pic>
          <p:nvPicPr>
            <p:cNvPr id="39" name="Picture 38" descr="A picture containing indoor, bottle, thing, next&#10;&#10;Description generated with high confidence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29664" y="2184229"/>
              <a:ext cx="3517119" cy="3332470"/>
            </a:xfrm>
            <a:prstGeom prst="rect">
              <a:avLst/>
            </a:prstGeom>
          </p:spPr>
        </p:pic>
        <p:pic>
          <p:nvPicPr>
            <p:cNvPr id="89" name="Picture 88" descr="A picture containing thing&#10;&#10;Description generated with very high confidence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60884" y="2535320"/>
              <a:ext cx="3517120" cy="24180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13622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99E88AAE-0494-42DF-AC07-E178606B46B2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1" y="1588825"/>
            <a:ext cx="12191999" cy="54927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defTabSz="932597">
              <a:defRPr/>
            </a:pPr>
            <a:endParaRPr lang="en-AU" sz="5400" b="1" kern="0" dirty="0">
              <a:solidFill>
                <a:srgbClr val="000000"/>
              </a:solidFill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sp>
        <p:nvSpPr>
          <p:cNvPr id="12" name="Title 2"/>
          <p:cNvSpPr txBox="1">
            <a:spLocks/>
          </p:cNvSpPr>
          <p:nvPr/>
        </p:nvSpPr>
        <p:spPr>
          <a:xfrm>
            <a:off x="1446213" y="279400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 dirty="0">
                <a:ea typeface="Roboto" panose="02000000000000000000" pitchFamily="2" charset="0"/>
              </a:rPr>
              <a:t>Use cases are everywhere</a:t>
            </a:r>
            <a:endParaRPr lang="en-US" sz="5399" dirty="0">
              <a:ea typeface="Roboto" panose="02000000000000000000" pitchFamily="2" charset="0"/>
            </a:endParaRP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271821" y="1537321"/>
            <a:ext cx="2544233" cy="621567"/>
          </a:xfrm>
          <a:prstGeom prst="rect">
            <a:avLst/>
          </a:prstGeom>
          <a:solidFill>
            <a:srgbClr val="00B0F0"/>
          </a:solidFill>
        </p:spPr>
        <p:txBody>
          <a:bodyPr vert="horz" lIns="80671" tIns="80671" rIns="80671" bIns="80671" rtlCol="0" anchor="ctr">
            <a:no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3429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5715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8001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0287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37">
              <a:lnSpc>
                <a:spcPct val="100000"/>
              </a:lnSpc>
              <a:defRPr/>
            </a:pPr>
            <a:r>
              <a:rPr lang="en-US" sz="1400" dirty="0">
                <a:solidFill>
                  <a:srgbClr val="FFFFFF"/>
                </a:solidFill>
                <a:ea typeface="Segoe UI" panose="020B0502040204020203" pitchFamily="34" charset="0"/>
              </a:rPr>
              <a:t>  </a:t>
            </a:r>
            <a:r>
              <a:rPr lang="en-US" sz="2000" b="1" dirty="0">
                <a:solidFill>
                  <a:srgbClr val="FFFFFF"/>
                </a:solidFill>
                <a:ea typeface="Segoe UI" panose="020B0502040204020203" pitchFamily="34" charset="0"/>
              </a:rPr>
              <a:t>Customer Service</a:t>
            </a:r>
            <a:endParaRPr lang="en-US" sz="1400" b="1" dirty="0">
              <a:solidFill>
                <a:srgbClr val="FFFFFF"/>
              </a:solidFill>
              <a:ea typeface="Segoe UI" panose="020B0502040204020203" pitchFamily="34" charset="0"/>
            </a:endParaRPr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6218157" y="1537321"/>
            <a:ext cx="2854111" cy="621567"/>
          </a:xfrm>
          <a:prstGeom prst="rect">
            <a:avLst/>
          </a:prstGeom>
          <a:solidFill>
            <a:srgbClr val="00B0F0"/>
          </a:solidFill>
        </p:spPr>
        <p:txBody>
          <a:bodyPr vert="horz" lIns="80671" tIns="80671" rIns="80671" bIns="80671" rtlCol="0" anchor="ctr">
            <a:no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3429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5715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8001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0287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37">
              <a:lnSpc>
                <a:spcPct val="100000"/>
              </a:lnSpc>
              <a:defRPr/>
            </a:pPr>
            <a:r>
              <a:rPr lang="en-US" sz="1400" dirty="0">
                <a:solidFill>
                  <a:srgbClr val="FFFFFF"/>
                </a:solidFill>
                <a:ea typeface="Segoe UI" panose="020B0502040204020203" pitchFamily="34" charset="0"/>
              </a:rPr>
              <a:t>  </a:t>
            </a:r>
            <a:r>
              <a:rPr lang="en-US" sz="2000" b="1" dirty="0">
                <a:solidFill>
                  <a:srgbClr val="FFFFFF"/>
                </a:solidFill>
                <a:ea typeface="Segoe UI" panose="020B0502040204020203" pitchFamily="34" charset="0"/>
              </a:rPr>
              <a:t>Help Desk</a:t>
            </a:r>
            <a:endParaRPr lang="en-US" sz="1400" b="1" dirty="0">
              <a:solidFill>
                <a:srgbClr val="FFFFFF"/>
              </a:solidFill>
              <a:ea typeface="Segoe UI" panose="020B0502040204020203" pitchFamily="34" charset="0"/>
            </a:endParaRPr>
          </a:p>
        </p:txBody>
      </p:sp>
      <p:sp>
        <p:nvSpPr>
          <p:cNvPr id="9" name="Text Placeholder 5"/>
          <p:cNvSpPr txBox="1">
            <a:spLocks/>
          </p:cNvSpPr>
          <p:nvPr/>
        </p:nvSpPr>
        <p:spPr>
          <a:xfrm>
            <a:off x="3022275" y="1544126"/>
            <a:ext cx="2946947" cy="621567"/>
          </a:xfrm>
          <a:prstGeom prst="rect">
            <a:avLst/>
          </a:prstGeom>
          <a:solidFill>
            <a:srgbClr val="00B0F0"/>
          </a:solidFill>
        </p:spPr>
        <p:txBody>
          <a:bodyPr vert="horz" lIns="80671" tIns="80671" rIns="80671" bIns="80671" rtlCol="0" anchor="ctr">
            <a:no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3429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5715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8001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0287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37">
              <a:lnSpc>
                <a:spcPct val="100000"/>
              </a:lnSpc>
              <a:defRPr/>
            </a:pPr>
            <a:r>
              <a:rPr lang="en-US" sz="1400" dirty="0">
                <a:solidFill>
                  <a:srgbClr val="FFFFFF"/>
                </a:solidFill>
                <a:ea typeface="Segoe UI" panose="020B0502040204020203" pitchFamily="34" charset="0"/>
              </a:rPr>
              <a:t>  </a:t>
            </a:r>
            <a:r>
              <a:rPr lang="en-US" sz="2000" b="1" dirty="0">
                <a:solidFill>
                  <a:srgbClr val="FFFFFF"/>
                </a:solidFill>
                <a:ea typeface="Segoe UI" panose="020B0502040204020203" pitchFamily="34" charset="0"/>
              </a:rPr>
              <a:t>Shopping Experience</a:t>
            </a:r>
            <a:endParaRPr lang="en-US" sz="1400" b="1" dirty="0">
              <a:solidFill>
                <a:srgbClr val="FFFFFF"/>
              </a:solidFill>
              <a:ea typeface="Segoe UI" panose="020B0502040204020203" pitchFamily="34" charset="0"/>
            </a:endParaRPr>
          </a:p>
        </p:txBody>
      </p:sp>
      <p:sp>
        <p:nvSpPr>
          <p:cNvPr id="10" name="Text Placeholder 5"/>
          <p:cNvSpPr txBox="1">
            <a:spLocks/>
          </p:cNvSpPr>
          <p:nvPr/>
        </p:nvSpPr>
        <p:spPr>
          <a:xfrm>
            <a:off x="9278488" y="1555371"/>
            <a:ext cx="2704717" cy="621567"/>
          </a:xfrm>
          <a:prstGeom prst="rect">
            <a:avLst/>
          </a:prstGeom>
          <a:solidFill>
            <a:srgbClr val="00B0F0"/>
          </a:solidFill>
        </p:spPr>
        <p:txBody>
          <a:bodyPr vert="horz" lIns="80671" tIns="80671" rIns="80671" bIns="80671" rtlCol="0" anchor="ctr">
            <a:no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3429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5715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8001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0287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37">
              <a:lnSpc>
                <a:spcPct val="100000"/>
              </a:lnSpc>
              <a:defRPr/>
            </a:pPr>
            <a:r>
              <a:rPr lang="en-US" sz="1400" dirty="0">
                <a:solidFill>
                  <a:srgbClr val="FFFFFF"/>
                </a:solidFill>
                <a:ea typeface="Segoe UI" panose="020B0502040204020203" pitchFamily="34" charset="0"/>
              </a:rPr>
              <a:t>  </a:t>
            </a:r>
            <a:r>
              <a:rPr lang="en-US" sz="2000" b="1" dirty="0">
                <a:solidFill>
                  <a:srgbClr val="FFFFFF"/>
                </a:solidFill>
                <a:ea typeface="Segoe UI" panose="020B0502040204020203" pitchFamily="34" charset="0"/>
              </a:rPr>
              <a:t>Employee Support</a:t>
            </a:r>
            <a:endParaRPr lang="en-US" sz="1400" b="1" dirty="0">
              <a:solidFill>
                <a:srgbClr val="FFFFFF"/>
              </a:solidFill>
              <a:ea typeface="Segoe UI" panose="020B0502040204020203" pitchFamily="34" charset="0"/>
            </a:endParaRPr>
          </a:p>
        </p:txBody>
      </p:sp>
      <p:sp>
        <p:nvSpPr>
          <p:cNvPr id="13" name="Text Placeholder 7"/>
          <p:cNvSpPr txBox="1">
            <a:spLocks/>
          </p:cNvSpPr>
          <p:nvPr/>
        </p:nvSpPr>
        <p:spPr>
          <a:xfrm>
            <a:off x="163007" y="2365687"/>
            <a:ext cx="2757936" cy="3380219"/>
          </a:xfrm>
          <a:prstGeom prst="rect">
            <a:avLst/>
          </a:prstGeom>
        </p:spPr>
        <p:txBody>
          <a:bodyPr vert="horz" lIns="80671" tIns="80671" rIns="0" bIns="80671" rtlCol="0" anchor="t">
            <a:no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3429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5715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8001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0287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30" indent="-171430" defTabSz="914437">
              <a:lnSpc>
                <a:spcPct val="113999"/>
              </a:lnSpc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FAQ</a:t>
            </a:r>
          </a:p>
          <a:p>
            <a:pPr marL="171430" indent="-171430" defTabSz="914437">
              <a:lnSpc>
                <a:spcPct val="113999"/>
              </a:lnSpc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Account queries</a:t>
            </a:r>
          </a:p>
          <a:p>
            <a:pPr marL="171430" indent="-171430" defTabSz="914437">
              <a:lnSpc>
                <a:spcPct val="113999"/>
              </a:lnSpc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Resolve order issues</a:t>
            </a:r>
          </a:p>
          <a:p>
            <a:pPr marL="171430" indent="-171430" defTabSz="914437">
              <a:lnSpc>
                <a:spcPct val="113999"/>
              </a:lnSpc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Parcel Tracking</a:t>
            </a:r>
          </a:p>
          <a:p>
            <a:pPr marL="171430" indent="-171430" defTabSz="914437">
              <a:lnSpc>
                <a:spcPct val="113999"/>
              </a:lnSpc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Transport queries (bus, train)</a:t>
            </a:r>
            <a:endParaRPr lang="en-US" sz="500" dirty="0">
              <a:solidFill>
                <a:schemeClr val="tx1">
                  <a:lumMod val="50000"/>
                </a:schemeClr>
              </a:solidFill>
            </a:endParaRPr>
          </a:p>
          <a:p>
            <a:pPr marL="342900" indent="-342900" defTabSz="914437">
              <a:lnSpc>
                <a:spcPct val="113999"/>
              </a:lnSpc>
              <a:buFont typeface="Arial" panose="020B0604020202020204" pitchFamily="34" charset="0"/>
              <a:buChar char="•"/>
              <a:defRPr/>
            </a:pPr>
            <a:endParaRPr lang="en-US" sz="20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5" name="Text Placeholder 7"/>
          <p:cNvSpPr txBox="1">
            <a:spLocks/>
          </p:cNvSpPr>
          <p:nvPr/>
        </p:nvSpPr>
        <p:spPr>
          <a:xfrm>
            <a:off x="6331538" y="2385735"/>
            <a:ext cx="2847421" cy="3380219"/>
          </a:xfrm>
          <a:prstGeom prst="rect">
            <a:avLst/>
          </a:prstGeom>
        </p:spPr>
        <p:txBody>
          <a:bodyPr vert="horz" lIns="80671" tIns="80671" rIns="0" bIns="80671" rtlCol="0" anchor="t">
            <a:no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3429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5715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8001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0287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30" indent="-171430" defTabSz="914437">
              <a:lnSpc>
                <a:spcPct val="113999"/>
              </a:lnSpc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Problem troubleshooting</a:t>
            </a:r>
          </a:p>
          <a:p>
            <a:pPr marL="171430" indent="-171430" defTabSz="914437">
              <a:lnSpc>
                <a:spcPct val="113999"/>
              </a:lnSpc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New user on-boarding</a:t>
            </a:r>
          </a:p>
          <a:p>
            <a:pPr marL="171430" indent="-171430" defTabSz="914437">
              <a:lnSpc>
                <a:spcPct val="113999"/>
              </a:lnSpc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Response suggestion</a:t>
            </a:r>
          </a:p>
        </p:txBody>
      </p:sp>
      <p:sp>
        <p:nvSpPr>
          <p:cNvPr id="18" name="Text Placeholder 7"/>
          <p:cNvSpPr txBox="1">
            <a:spLocks/>
          </p:cNvSpPr>
          <p:nvPr/>
        </p:nvSpPr>
        <p:spPr>
          <a:xfrm>
            <a:off x="3064988" y="2353739"/>
            <a:ext cx="3122504" cy="3380219"/>
          </a:xfrm>
          <a:prstGeom prst="rect">
            <a:avLst/>
          </a:prstGeom>
        </p:spPr>
        <p:txBody>
          <a:bodyPr vert="horz" lIns="80671" tIns="80671" rIns="0" bIns="80671" rtlCol="0" anchor="t">
            <a:no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3429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5715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8001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0287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30" indent="-171430" defTabSz="914437">
              <a:lnSpc>
                <a:spcPct val="113999"/>
              </a:lnSpc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Recommend product</a:t>
            </a:r>
          </a:p>
          <a:p>
            <a:pPr marL="171430" indent="-171430" defTabSz="914437">
              <a:lnSpc>
                <a:spcPct val="113999"/>
              </a:lnSpc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Flight, hotel booking</a:t>
            </a:r>
          </a:p>
          <a:p>
            <a:pPr marL="171430" indent="-171430" defTabSz="914437">
              <a:lnSpc>
                <a:spcPct val="113999"/>
              </a:lnSpc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Improving search</a:t>
            </a:r>
          </a:p>
          <a:p>
            <a:pPr marL="171430" indent="-171430" defTabSz="914437">
              <a:lnSpc>
                <a:spcPct val="113999"/>
              </a:lnSpc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rgbClr val="FF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Find the right product</a:t>
            </a:r>
          </a:p>
          <a:p>
            <a:pPr marL="171450" indent="-171450" defTabSz="914437">
              <a:lnSpc>
                <a:spcPct val="113999"/>
              </a:lnSpc>
              <a:buFont typeface="Arial" panose="020B0604020202020204" pitchFamily="34" charset="0"/>
              <a:buChar char="•"/>
              <a:defRPr/>
            </a:pPr>
            <a:endParaRPr lang="en-US" sz="105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9" name="Text Placeholder 7"/>
          <p:cNvSpPr txBox="1">
            <a:spLocks/>
          </p:cNvSpPr>
          <p:nvPr/>
        </p:nvSpPr>
        <p:spPr>
          <a:xfrm>
            <a:off x="9276848" y="2385735"/>
            <a:ext cx="2803112" cy="3380219"/>
          </a:xfrm>
          <a:prstGeom prst="rect">
            <a:avLst/>
          </a:prstGeom>
        </p:spPr>
        <p:txBody>
          <a:bodyPr vert="horz" lIns="80671" tIns="80671" rIns="0" bIns="80671" rtlCol="0" anchor="t">
            <a:no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3429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5715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8001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0287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30" indent="-171430" defTabSz="914437">
              <a:lnSpc>
                <a:spcPct val="113999"/>
              </a:lnSpc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Product information</a:t>
            </a:r>
          </a:p>
          <a:p>
            <a:pPr marL="171430" indent="-171430" defTabSz="914437">
              <a:lnSpc>
                <a:spcPct val="113999"/>
              </a:lnSpc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Data insights</a:t>
            </a:r>
          </a:p>
          <a:p>
            <a:pPr marL="171430" indent="-171430" defTabSz="914437">
              <a:lnSpc>
                <a:spcPct val="113999"/>
              </a:lnSpc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Find the right expert</a:t>
            </a:r>
          </a:p>
          <a:p>
            <a:pPr marL="171430" indent="-171430" defTabSz="914437">
              <a:lnSpc>
                <a:spcPct val="113999"/>
              </a:lnSpc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HR – booking holiday, fault reporting</a:t>
            </a:r>
          </a:p>
          <a:p>
            <a:pPr marL="171430" indent="-171430" defTabSz="914437">
              <a:lnSpc>
                <a:spcPct val="113999"/>
              </a:lnSpc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Meeting room booking</a:t>
            </a:r>
          </a:p>
          <a:p>
            <a:pPr marL="171450" indent="-171450" defTabSz="914437">
              <a:lnSpc>
                <a:spcPct val="113999"/>
              </a:lnSpc>
              <a:buFont typeface="Arial" panose="020B0604020202020204" pitchFamily="34" charset="0"/>
              <a:buChar char="•"/>
              <a:defRPr/>
            </a:pPr>
            <a:endParaRPr lang="en-US" sz="1050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6561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F9F1BB3-7CD9-41B2-B21E-788247E88FE2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22798" y="1156335"/>
            <a:ext cx="10367057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8800" b="1" i="0" u="none" strike="noStrike" kern="0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What is Bot Framework?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039526" y="5586219"/>
            <a:ext cx="2133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600" kern="0" dirty="0">
                <a:solidFill>
                  <a:srgbClr val="171717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@</a:t>
            </a:r>
            <a:r>
              <a:rPr lang="en-AU" sz="2000" kern="0" dirty="0" err="1">
                <a:solidFill>
                  <a:srgbClr val="171717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jamesemann</a:t>
            </a:r>
            <a:endParaRPr kumimoji="0" lang="en-AU" sz="2800" i="0" u="none" strike="noStrike" kern="0" cap="none" spc="-306" normalizeH="0" baseline="0" noProof="0" dirty="0">
              <a:ln>
                <a:noFill/>
              </a:ln>
              <a:solidFill>
                <a:srgbClr val="171717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779885" y="5563819"/>
            <a:ext cx="486831" cy="444910"/>
            <a:chOff x="6430358" y="4771570"/>
            <a:chExt cx="303099" cy="276999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0358" y="4822317"/>
              <a:ext cx="213795" cy="213795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 userDrawn="1"/>
          </p:nvSpPr>
          <p:spPr>
            <a:xfrm>
              <a:off x="6548726" y="4771570"/>
              <a:ext cx="1847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GB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02010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4CCFCA4-FD20-4CF4-8919-B18B41EC5EAC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sp>
        <p:nvSpPr>
          <p:cNvPr id="12" name="Title 2"/>
          <p:cNvSpPr txBox="1">
            <a:spLocks/>
          </p:cNvSpPr>
          <p:nvPr/>
        </p:nvSpPr>
        <p:spPr>
          <a:xfrm>
            <a:off x="1446213" y="279400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 dirty="0">
                <a:ea typeface="Roboto" panose="02000000000000000000" pitchFamily="2" charset="0"/>
              </a:rPr>
              <a:t>Bot Framework</a:t>
            </a:r>
            <a:endParaRPr lang="en-US" sz="5399" dirty="0">
              <a:ea typeface="Roboto" panose="02000000000000000000" pitchFamily="2" charset="0"/>
            </a:endParaRPr>
          </a:p>
        </p:txBody>
      </p:sp>
      <p:pic>
        <p:nvPicPr>
          <p:cNvPr id="6" name="Picture Placeholder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71" r="26485"/>
          <a:stretch/>
        </p:blipFill>
        <p:spPr>
          <a:xfrm>
            <a:off x="6664850" y="727946"/>
            <a:ext cx="5718519" cy="594397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19888" y="2861283"/>
            <a:ext cx="9038951" cy="22390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96455">
              <a:lnSpc>
                <a:spcPct val="150000"/>
              </a:lnSpc>
              <a:defRPr/>
            </a:pPr>
            <a:r>
              <a:rPr lang="en-US" sz="2800" kern="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Build, host and maintain </a:t>
            </a:r>
            <a:r>
              <a:rPr lang="en-US" sz="2800" kern="0" dirty="0">
                <a:solidFill>
                  <a:srgbClr val="3A96DD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one</a:t>
            </a:r>
            <a:r>
              <a:rPr lang="en-US" sz="2800" kern="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chatbot</a:t>
            </a:r>
          </a:p>
          <a:p>
            <a:pPr defTabSz="896455">
              <a:lnSpc>
                <a:spcPct val="150000"/>
              </a:lnSpc>
              <a:defRPr/>
            </a:pPr>
            <a:endParaRPr lang="en-US" sz="500" kern="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defTabSz="896455">
              <a:lnSpc>
                <a:spcPct val="150000"/>
              </a:lnSpc>
              <a:defRPr/>
            </a:pPr>
            <a:r>
              <a:rPr lang="en-US" sz="2800" kern="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Target </a:t>
            </a:r>
            <a:r>
              <a:rPr lang="en-US" sz="2800" kern="0" dirty="0">
                <a:solidFill>
                  <a:srgbClr val="3A96DD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multiple</a:t>
            </a:r>
            <a:r>
              <a:rPr lang="en-US" sz="2800" kern="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channels</a:t>
            </a:r>
          </a:p>
          <a:p>
            <a:pPr defTabSz="896455">
              <a:defRPr/>
            </a:pPr>
            <a:endParaRPr lang="en-US" sz="2400" kern="0" dirty="0">
              <a:solidFill>
                <a:srgbClr val="002060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defTabSz="896455">
              <a:defRPr/>
            </a:pPr>
            <a:endParaRPr lang="en-US" sz="2400" kern="0" dirty="0">
              <a:solidFill>
                <a:srgbClr val="002060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272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2FDC2B6-68D0-49C5-81EC-EDCACC4505DE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sp>
        <p:nvSpPr>
          <p:cNvPr id="12" name="Title 2"/>
          <p:cNvSpPr txBox="1">
            <a:spLocks/>
          </p:cNvSpPr>
          <p:nvPr/>
        </p:nvSpPr>
        <p:spPr>
          <a:xfrm>
            <a:off x="1446213" y="279400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 dirty="0">
                <a:ea typeface="Roboto" panose="02000000000000000000" pitchFamily="2" charset="0"/>
              </a:rPr>
              <a:t>Bot Framework Architecture</a:t>
            </a:r>
            <a:endParaRPr lang="en-US" sz="5399" dirty="0">
              <a:ea typeface="Roboto" panose="02000000000000000000" pitchFamily="2" charset="0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4470627" y="2503933"/>
            <a:ext cx="2902226" cy="2283480"/>
            <a:chOff x="4524292" y="2638377"/>
            <a:chExt cx="2902226" cy="2283480"/>
          </a:xfrm>
        </p:grpSpPr>
        <p:sp>
          <p:nvSpPr>
            <p:cNvPr id="24" name="Rectangle 23"/>
            <p:cNvSpPr/>
            <p:nvPr/>
          </p:nvSpPr>
          <p:spPr>
            <a:xfrm>
              <a:off x="4643405" y="2973789"/>
              <a:ext cx="2664000" cy="1872000"/>
            </a:xfrm>
            <a:prstGeom prst="rect">
              <a:avLst/>
            </a:prstGeom>
            <a:solidFill>
              <a:srgbClr val="1B72B7"/>
            </a:solidFill>
            <a:ln w="12700" cap="flat" cmpd="sng" algn="ctr">
              <a:solidFill>
                <a:srgbClr val="1B72B7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Routes messages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Manages state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Bot registration, directory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Session tracking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Services (translation…)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Per-user, per-bot storage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SDK, APIs</a:t>
              </a: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4524292" y="2638377"/>
              <a:ext cx="2902226" cy="2283480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t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Bot Connector</a:t>
              </a: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1522687" y="2520564"/>
            <a:ext cx="2752346" cy="2250219"/>
            <a:chOff x="1522687" y="2520564"/>
            <a:chExt cx="2752346" cy="2250219"/>
          </a:xfrm>
        </p:grpSpPr>
        <p:sp>
          <p:nvSpPr>
            <p:cNvPr id="27" name="Arrow: Left-Right 26"/>
            <p:cNvSpPr/>
            <p:nvPr/>
          </p:nvSpPr>
          <p:spPr>
            <a:xfrm>
              <a:off x="3555033" y="3555673"/>
              <a:ext cx="720000" cy="180000"/>
            </a:xfrm>
            <a:prstGeom prst="leftRightArrow">
              <a:avLst/>
            </a:prstGeom>
            <a:solidFill>
              <a:srgbClr val="1B72B7"/>
            </a:solidFill>
            <a:ln w="12700" cap="flat" cmpd="sng" algn="ctr">
              <a:solidFill>
                <a:srgbClr val="1B72B7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28" name="Group 27"/>
            <p:cNvGrpSpPr/>
            <p:nvPr/>
          </p:nvGrpSpPr>
          <p:grpSpPr>
            <a:xfrm>
              <a:off x="1522687" y="2520564"/>
              <a:ext cx="1836752" cy="2250219"/>
              <a:chOff x="1892410" y="3140765"/>
              <a:chExt cx="1836752" cy="2250219"/>
            </a:xfrm>
          </p:grpSpPr>
          <p:grpSp>
            <p:nvGrpSpPr>
              <p:cNvPr id="29" name="Group 28"/>
              <p:cNvGrpSpPr/>
              <p:nvPr/>
            </p:nvGrpSpPr>
            <p:grpSpPr>
              <a:xfrm>
                <a:off x="1964786" y="3641697"/>
                <a:ext cx="1692000" cy="1679951"/>
                <a:chOff x="1960422" y="3641697"/>
                <a:chExt cx="1692000" cy="1679951"/>
              </a:xfrm>
            </p:grpSpPr>
            <p:sp>
              <p:nvSpPr>
                <p:cNvPr id="31" name="Rectangle 30"/>
                <p:cNvSpPr/>
                <p:nvPr/>
              </p:nvSpPr>
              <p:spPr bwMode="auto">
                <a:xfrm>
                  <a:off x="1960422" y="4529648"/>
                  <a:ext cx="1692000" cy="792000"/>
                </a:xfrm>
                <a:prstGeom prst="rect">
                  <a:avLst/>
                </a:prstGeom>
                <a:solidFill>
                  <a:srgbClr val="F97923"/>
                </a:solidFill>
                <a:ln w="6350" cap="flat" cmpd="sng" algn="ctr">
                  <a:noFill/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32293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0" i="0" u="none" strike="noStrike" kern="0" cap="none" spc="0" normalizeH="0" baseline="0" noProof="0" dirty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"/>
                      <a:ea typeface="Segoe UI" pitchFamily="34" charset="0"/>
                      <a:cs typeface="Segoe UI" pitchFamily="34" charset="0"/>
                    </a:rPr>
                    <a:t>Bot Builder SDK</a:t>
                  </a:r>
                  <a:br>
                    <a:rPr kumimoji="0" lang="en-US" sz="1400" b="0" i="0" u="none" strike="noStrike" kern="0" cap="none" spc="0" normalizeH="0" baseline="0" noProof="0" dirty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"/>
                      <a:ea typeface="Segoe UI" pitchFamily="34" charset="0"/>
                      <a:cs typeface="Segoe UI" pitchFamily="34" charset="0"/>
                    </a:rPr>
                  </a:br>
                  <a:r>
                    <a:rPr kumimoji="0" lang="en-US" sz="1400" b="0" i="0" u="none" strike="noStrike" kern="0" cap="none" spc="0" normalizeH="0" baseline="0" noProof="0" dirty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"/>
                      <a:ea typeface="Segoe UI" pitchFamily="34" charset="0"/>
                      <a:cs typeface="Segoe UI" pitchFamily="34" charset="0"/>
                    </a:rPr>
                    <a:t>(Node.js + C#)</a:t>
                  </a:r>
                </a:p>
              </p:txBody>
            </p:sp>
            <p:sp>
              <p:nvSpPr>
                <p:cNvPr id="32" name="Rectangle 31"/>
                <p:cNvSpPr/>
                <p:nvPr/>
              </p:nvSpPr>
              <p:spPr>
                <a:xfrm>
                  <a:off x="1960422" y="3641697"/>
                  <a:ext cx="1692000" cy="792000"/>
                </a:xfrm>
                <a:prstGeom prst="rect">
                  <a:avLst/>
                </a:prstGeom>
                <a:solidFill>
                  <a:sysClr val="windowText" lastClr="000000">
                    <a:lumMod val="110000"/>
                    <a:satMod val="105000"/>
                    <a:tint val="67000"/>
                  </a:sysClr>
                </a:solidFill>
                <a:ln w="63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5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rPr>
                    <a:t>Your Bot logic</a:t>
                  </a:r>
                </a:p>
              </p:txBody>
            </p:sp>
          </p:grpSp>
          <p:sp>
            <p:nvSpPr>
              <p:cNvPr id="30" name="Rectangle 29"/>
              <p:cNvSpPr/>
              <p:nvPr/>
            </p:nvSpPr>
            <p:spPr>
              <a:xfrm>
                <a:off x="1892410" y="3140765"/>
                <a:ext cx="1836752" cy="2250219"/>
              </a:xfrm>
              <a:prstGeom prst="rect">
                <a:avLst/>
              </a:prstGeom>
              <a:noFill/>
              <a:ln w="12700" cap="flat" cmpd="sng" algn="ctr">
                <a:solidFill>
                  <a:srgbClr val="F97923">
                    <a:shade val="50000"/>
                  </a:srgbClr>
                </a:solidFill>
                <a:prstDash val="dash"/>
                <a:miter lim="800000"/>
              </a:ln>
              <a:effectLst/>
            </p:spPr>
            <p:txBody>
              <a:bodyPr rtlCol="0" anchor="t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Your Bot’s web service</a:t>
                </a:r>
              </a:p>
            </p:txBody>
          </p:sp>
        </p:grpSp>
      </p:grpSp>
      <p:grpSp>
        <p:nvGrpSpPr>
          <p:cNvPr id="33" name="Group 32"/>
          <p:cNvGrpSpPr/>
          <p:nvPr/>
        </p:nvGrpSpPr>
        <p:grpSpPr>
          <a:xfrm>
            <a:off x="7568447" y="1648015"/>
            <a:ext cx="3324840" cy="4058450"/>
            <a:chOff x="7568447" y="1648015"/>
            <a:chExt cx="3324840" cy="4058450"/>
          </a:xfrm>
        </p:grpSpPr>
        <p:sp>
          <p:nvSpPr>
            <p:cNvPr id="34" name="Arrow: Left-Right 33"/>
            <p:cNvSpPr/>
            <p:nvPr/>
          </p:nvSpPr>
          <p:spPr>
            <a:xfrm>
              <a:off x="7568447" y="3587240"/>
              <a:ext cx="720000" cy="180000"/>
            </a:xfrm>
            <a:prstGeom prst="leftRightArrow">
              <a:avLst/>
            </a:prstGeom>
            <a:solidFill>
              <a:srgbClr val="1B72B7"/>
            </a:solidFill>
            <a:ln w="12700" cap="flat" cmpd="sng" algn="ctr">
              <a:solidFill>
                <a:srgbClr val="1B72B7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610409" y="1648015"/>
              <a:ext cx="2282878" cy="40584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85686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20C3ACF-00DE-441B-8E41-51AC22AB4F29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22798" y="1156335"/>
            <a:ext cx="1036705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8800" b="1" i="0" u="none" strike="noStrike" kern="0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Your first chatbot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039526" y="5586219"/>
            <a:ext cx="2133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600" kern="0" dirty="0">
                <a:solidFill>
                  <a:srgbClr val="171717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@</a:t>
            </a:r>
            <a:r>
              <a:rPr lang="en-AU" sz="2000" kern="0" dirty="0" err="1">
                <a:solidFill>
                  <a:srgbClr val="171717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jamesemann</a:t>
            </a:r>
            <a:endParaRPr kumimoji="0" lang="en-AU" sz="2800" i="0" u="none" strike="noStrike" kern="0" cap="none" spc="-306" normalizeH="0" baseline="0" noProof="0" dirty="0">
              <a:ln>
                <a:noFill/>
              </a:ln>
              <a:solidFill>
                <a:srgbClr val="171717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779885" y="5563819"/>
            <a:ext cx="486831" cy="444910"/>
            <a:chOff x="6430358" y="4771570"/>
            <a:chExt cx="303099" cy="276999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0358" y="4822317"/>
              <a:ext cx="213795" cy="213795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 userDrawn="1"/>
          </p:nvSpPr>
          <p:spPr>
            <a:xfrm>
              <a:off x="6548726" y="4771570"/>
              <a:ext cx="1847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GB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29894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953241E-D0EB-464F-934C-8A797DE5C8D3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17677DE-B7BA-44BC-96E8-372BACB0AC93}"/>
              </a:ext>
            </a:extLst>
          </p:cNvPr>
          <p:cNvSpPr/>
          <p:nvPr/>
        </p:nvSpPr>
        <p:spPr bwMode="auto">
          <a:xfrm>
            <a:off x="4943475" y="-130629"/>
            <a:ext cx="7275513" cy="7576458"/>
          </a:xfrm>
          <a:prstGeom prst="rect">
            <a:avLst/>
          </a:prstGeom>
          <a:solidFill>
            <a:srgbClr val="00BCF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GB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243373" y="278177"/>
            <a:ext cx="11655078" cy="899537"/>
          </a:xfrm>
        </p:spPr>
        <p:txBody>
          <a:bodyPr/>
          <a:lstStyle/>
          <a:p>
            <a:r>
              <a:rPr lang="en-GB" sz="5294" dirty="0">
                <a:cs typeface="Segoe UI Semibold" panose="020B0702040204020203" pitchFamily="34" charset="0"/>
              </a:rPr>
              <a:t>Register</a:t>
            </a:r>
            <a:endParaRPr lang="en-GB" dirty="0">
              <a:cs typeface="Segoe UI Semibold" panose="020B0702040204020203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300350" y="2531138"/>
            <a:ext cx="4719229" cy="2252924"/>
          </a:xfrm>
        </p:spPr>
        <p:txBody>
          <a:bodyPr anchor="ctr"/>
          <a:lstStyle/>
          <a:p>
            <a:pPr marL="0" indent="0" defTabSz="457049">
              <a:buNone/>
              <a:defRPr/>
            </a:pPr>
            <a:r>
              <a:rPr lang="en-US" sz="3200" kern="0" dirty="0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Register your chatbot</a:t>
            </a:r>
          </a:p>
          <a:p>
            <a:pPr marL="0" indent="0" defTabSz="457049">
              <a:buNone/>
              <a:defRPr/>
            </a:pPr>
            <a:r>
              <a:rPr lang="en-US" sz="3200" kern="0" dirty="0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through the</a:t>
            </a:r>
          </a:p>
          <a:p>
            <a:pPr marL="0" indent="0" defTabSz="457049">
              <a:buNone/>
              <a:defRPr/>
            </a:pPr>
            <a:endParaRPr lang="en-US" sz="3200" kern="0" dirty="0">
              <a:solidFill>
                <a:schemeClr val="bg1">
                  <a:lumMod val="50000"/>
                </a:schemeClr>
              </a:solidFill>
              <a:cs typeface="Segoe UI" panose="020B0502040204020203" pitchFamily="34" charset="0"/>
            </a:endParaRPr>
          </a:p>
          <a:p>
            <a:pPr marL="0" indent="0" defTabSz="457049">
              <a:buNone/>
              <a:defRPr/>
            </a:pPr>
            <a:r>
              <a:rPr lang="en-US" sz="3200" kern="0" dirty="0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Bot Framework Portal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sp>
        <p:nvSpPr>
          <p:cNvPr id="9" name="Title 2"/>
          <p:cNvSpPr txBox="1">
            <a:spLocks/>
          </p:cNvSpPr>
          <p:nvPr/>
        </p:nvSpPr>
        <p:spPr>
          <a:xfrm>
            <a:off x="1446213" y="279400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ea typeface="Roboto" panose="02000000000000000000" pitchFamily="2" charset="0"/>
              </a:rPr>
              <a:t>Register</a:t>
            </a:r>
            <a:endParaRPr lang="en-US" sz="5399" dirty="0">
              <a:solidFill>
                <a:schemeClr val="bg1">
                  <a:lumMod val="50000"/>
                </a:schemeClr>
              </a:solidFill>
              <a:ea typeface="Roboto" panose="02000000000000000000" pitchFamily="2" charset="0"/>
            </a:endParaRPr>
          </a:p>
        </p:txBody>
      </p:sp>
      <p:pic>
        <p:nvPicPr>
          <p:cNvPr id="7" name="bot-register">
            <a:hlinkClick r:id="" action="ppaction://media"/>
            <a:extLst>
              <a:ext uri="{FF2B5EF4-FFF2-40B4-BE49-F238E27FC236}">
                <a16:creationId xmlns:a16="http://schemas.microsoft.com/office/drawing/2014/main" id="{7D0879AA-0AC7-438F-97AE-85EC8889F85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439571" y="2065978"/>
            <a:ext cx="6359425" cy="3577176"/>
          </a:xfrm>
          <a:prstGeom prst="rect">
            <a:avLst/>
          </a:prstGeom>
          <a:ln w="63500">
            <a:solidFill>
              <a:srgbClr val="A1CEEF"/>
            </a:solidFill>
          </a:ln>
        </p:spPr>
      </p:pic>
    </p:spTree>
    <p:extLst>
      <p:ext uri="{BB962C8B-B14F-4D97-AF65-F5344CB8AC3E}">
        <p14:creationId xmlns:p14="http://schemas.microsoft.com/office/powerpoint/2010/main" val="2356933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291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37B1908-BBB2-4A29-8C22-D75E21830A18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56AD860-14EB-489C-9A57-755D474834F0}"/>
              </a:ext>
            </a:extLst>
          </p:cNvPr>
          <p:cNvSpPr/>
          <p:nvPr/>
        </p:nvSpPr>
        <p:spPr bwMode="auto">
          <a:xfrm>
            <a:off x="4943475" y="-130629"/>
            <a:ext cx="7275513" cy="7576458"/>
          </a:xfrm>
          <a:prstGeom prst="rect">
            <a:avLst/>
          </a:prstGeom>
          <a:solidFill>
            <a:srgbClr val="00BCF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GB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243373" y="278177"/>
            <a:ext cx="11655078" cy="899537"/>
          </a:xfrm>
        </p:spPr>
        <p:txBody>
          <a:bodyPr/>
          <a:lstStyle/>
          <a:p>
            <a:r>
              <a:rPr lang="en-GB" sz="5294" dirty="0">
                <a:cs typeface="Segoe UI Semibold" panose="020B0702040204020203" pitchFamily="34" charset="0"/>
              </a:rPr>
              <a:t>Register</a:t>
            </a:r>
            <a:endParaRPr lang="en-GB" dirty="0">
              <a:cs typeface="Segoe UI Semibold" panose="020B0702040204020203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281740" y="2816985"/>
            <a:ext cx="4661735" cy="1681229"/>
          </a:xfrm>
        </p:spPr>
        <p:txBody>
          <a:bodyPr/>
          <a:lstStyle/>
          <a:p>
            <a:pPr marL="0" indent="0" defTabSz="457049">
              <a:buNone/>
              <a:defRPr/>
            </a:pPr>
            <a:r>
              <a:rPr lang="en-US" sz="3137" kern="0" dirty="0">
                <a:solidFill>
                  <a:srgbClr val="000000"/>
                </a:solidFill>
              </a:rPr>
              <a:t>Build your chatbot using</a:t>
            </a:r>
          </a:p>
          <a:p>
            <a:pPr defTabSz="457049">
              <a:defRPr/>
            </a:pPr>
            <a:endParaRPr lang="en-US" sz="3137" kern="0" dirty="0">
              <a:solidFill>
                <a:srgbClr val="000000"/>
              </a:solidFill>
            </a:endParaRPr>
          </a:p>
          <a:p>
            <a:pPr marL="0" indent="0" defTabSz="457049">
              <a:buNone/>
              <a:defRPr/>
            </a:pPr>
            <a:r>
              <a:rPr lang="en-US" sz="3137" kern="0" dirty="0">
                <a:solidFill>
                  <a:srgbClr val="000000"/>
                </a:solidFill>
              </a:rPr>
              <a:t>C# or Node JS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sp>
        <p:nvSpPr>
          <p:cNvPr id="9" name="Title 2"/>
          <p:cNvSpPr txBox="1">
            <a:spLocks/>
          </p:cNvSpPr>
          <p:nvPr/>
        </p:nvSpPr>
        <p:spPr>
          <a:xfrm>
            <a:off x="1446213" y="279400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ea typeface="Roboto" panose="02000000000000000000" pitchFamily="2" charset="0"/>
              </a:rPr>
              <a:t>Build</a:t>
            </a:r>
          </a:p>
        </p:txBody>
      </p:sp>
      <p:pic>
        <p:nvPicPr>
          <p:cNvPr id="6" name="bot-develop">
            <a:hlinkClick r:id="" action="ppaction://media"/>
            <a:extLst>
              <a:ext uri="{FF2B5EF4-FFF2-40B4-BE49-F238E27FC236}">
                <a16:creationId xmlns:a16="http://schemas.microsoft.com/office/drawing/2014/main" id="{07B31439-19A3-4FFC-A0F7-BCD32D63938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408023" y="2050731"/>
            <a:ext cx="6339820" cy="3566150"/>
          </a:xfrm>
          <a:prstGeom prst="rect">
            <a:avLst/>
          </a:prstGeom>
          <a:ln w="63500">
            <a:solidFill>
              <a:srgbClr val="A1CEEF"/>
            </a:solidFill>
          </a:ln>
        </p:spPr>
      </p:pic>
    </p:spTree>
    <p:extLst>
      <p:ext uri="{BB962C8B-B14F-4D97-AF65-F5344CB8AC3E}">
        <p14:creationId xmlns:p14="http://schemas.microsoft.com/office/powerpoint/2010/main" val="1683625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" dur="546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4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9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E19AFD67-C501-460F-AB45-7973659C6C4D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Subtitle 2"/>
          <p:cNvSpPr txBox="1">
            <a:spLocks/>
          </p:cNvSpPr>
          <p:nvPr/>
        </p:nvSpPr>
        <p:spPr>
          <a:xfrm>
            <a:off x="4718657" y="5790550"/>
            <a:ext cx="2755517" cy="726788"/>
          </a:xfrm>
          <a:prstGeom prst="rect">
            <a:avLst/>
          </a:prstGeom>
        </p:spPr>
        <p:txBody>
          <a:bodyPr vert="horz" lIns="89642" tIns="44821" rIns="89642" bIns="44821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896386">
              <a:spcBef>
                <a:spcPts val="980"/>
              </a:spcBef>
              <a:buNone/>
            </a:pPr>
            <a:r>
              <a:rPr lang="en-GB" sz="1961" dirty="0">
                <a:solidFill>
                  <a:prstClr val="black"/>
                </a:solidFill>
                <a:latin typeface="Segoe UI semiLight (Headings)"/>
                <a:ea typeface="Ebrima" panose="02000000000000000000" pitchFamily="2" charset="0"/>
                <a:cs typeface="Segoe UI" panose="020B0502040204020203" pitchFamily="34" charset="0"/>
              </a:rPr>
              <a:t>Skype</a:t>
            </a:r>
            <a:endParaRPr lang="en-GB" sz="2745" dirty="0">
              <a:solidFill>
                <a:prstClr val="black"/>
              </a:solidFill>
              <a:latin typeface="Segoe UI semiLight (Headings)"/>
              <a:ea typeface="Ebrima" panose="02000000000000000000" pitchFamily="2" charset="0"/>
              <a:cs typeface="Segoe UI" panose="020B0502040204020203" pitchFamily="34" charset="0"/>
            </a:endParaRPr>
          </a:p>
        </p:txBody>
      </p:sp>
      <p:sp>
        <p:nvSpPr>
          <p:cNvPr id="14" name="Subtitle 2"/>
          <p:cNvSpPr txBox="1">
            <a:spLocks/>
          </p:cNvSpPr>
          <p:nvPr/>
        </p:nvSpPr>
        <p:spPr>
          <a:xfrm>
            <a:off x="1236404" y="5839664"/>
            <a:ext cx="2755517" cy="726788"/>
          </a:xfrm>
          <a:prstGeom prst="rect">
            <a:avLst/>
          </a:prstGeom>
        </p:spPr>
        <p:txBody>
          <a:bodyPr vert="horz" lIns="89642" tIns="44821" rIns="89642" bIns="44821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896386">
              <a:spcBef>
                <a:spcPts val="980"/>
              </a:spcBef>
              <a:buNone/>
            </a:pPr>
            <a:r>
              <a:rPr lang="en-GB" sz="1961" dirty="0">
                <a:solidFill>
                  <a:prstClr val="black"/>
                </a:solidFill>
                <a:latin typeface="Segoe UI semiLight (Headings)"/>
                <a:ea typeface="Ebrima" panose="02000000000000000000" pitchFamily="2" charset="0"/>
                <a:cs typeface="Segoe UI" panose="020B0502040204020203" pitchFamily="34" charset="0"/>
              </a:rPr>
              <a:t>Facebook</a:t>
            </a:r>
          </a:p>
        </p:txBody>
      </p:sp>
      <p:sp>
        <p:nvSpPr>
          <p:cNvPr id="16" name="Subtitle 2"/>
          <p:cNvSpPr txBox="1">
            <a:spLocks/>
          </p:cNvSpPr>
          <p:nvPr/>
        </p:nvSpPr>
        <p:spPr>
          <a:xfrm>
            <a:off x="8276382" y="5839664"/>
            <a:ext cx="2755517" cy="726788"/>
          </a:xfrm>
          <a:prstGeom prst="rect">
            <a:avLst/>
          </a:prstGeom>
        </p:spPr>
        <p:txBody>
          <a:bodyPr vert="horz" lIns="89642" tIns="44821" rIns="89642" bIns="44821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896386">
              <a:spcBef>
                <a:spcPts val="980"/>
              </a:spcBef>
              <a:buNone/>
            </a:pPr>
            <a:r>
              <a:rPr lang="en-GB" sz="1961" dirty="0">
                <a:solidFill>
                  <a:prstClr val="black"/>
                </a:solidFill>
                <a:latin typeface="Segoe UI semiLight (Headings)"/>
                <a:ea typeface="Ebrima" panose="02000000000000000000" pitchFamily="2" charset="0"/>
                <a:cs typeface="Segoe UI" panose="020B0502040204020203" pitchFamily="34" charset="0"/>
              </a:rPr>
              <a:t>&amp; more!</a:t>
            </a:r>
            <a:endParaRPr lang="en-GB" sz="2745" dirty="0">
              <a:solidFill>
                <a:prstClr val="black"/>
              </a:solidFill>
              <a:latin typeface="Segoe UI semiLight (Headings)"/>
              <a:ea typeface="Ebrima" panose="02000000000000000000" pitchFamily="2" charset="0"/>
              <a:cs typeface="Segoe UI" panose="020B0502040204020203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372" y="1800695"/>
            <a:ext cx="2672549" cy="379526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2682" y="1799072"/>
            <a:ext cx="2946637" cy="4005671"/>
          </a:xfrm>
          <a:prstGeom prst="rect">
            <a:avLst/>
          </a:prstGeom>
        </p:spPr>
      </p:pic>
      <p:grpSp>
        <p:nvGrpSpPr>
          <p:cNvPr id="25" name="Group 24"/>
          <p:cNvGrpSpPr/>
          <p:nvPr/>
        </p:nvGrpSpPr>
        <p:grpSpPr>
          <a:xfrm>
            <a:off x="8605962" y="2622227"/>
            <a:ext cx="2215581" cy="2202271"/>
            <a:chOff x="3749384" y="3131506"/>
            <a:chExt cx="1553585" cy="1544252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52228" y="3661088"/>
              <a:ext cx="480465" cy="480465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749384" y="4195293"/>
              <a:ext cx="480465" cy="480465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282924" y="4195293"/>
              <a:ext cx="480465" cy="480465"/>
            </a:xfrm>
            <a:prstGeom prst="rect">
              <a:avLst/>
            </a:prstGeom>
          </p:spPr>
        </p:pic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816467" y="4195293"/>
              <a:ext cx="480465" cy="480465"/>
            </a:xfrm>
            <a:prstGeom prst="rect">
              <a:avLst/>
            </a:prstGeom>
          </p:spPr>
        </p:pic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819308" y="3661088"/>
              <a:ext cx="480465" cy="480465"/>
            </a:xfrm>
            <a:prstGeom prst="rect">
              <a:avLst/>
            </a:prstGeom>
          </p:spPr>
        </p:pic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285768" y="3661088"/>
              <a:ext cx="480465" cy="480465"/>
            </a:xfrm>
            <a:prstGeom prst="rect">
              <a:avLst/>
            </a:prstGeom>
          </p:spPr>
        </p:pic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282924" y="3131506"/>
              <a:ext cx="480465" cy="480465"/>
            </a:xfrm>
            <a:prstGeom prst="rect">
              <a:avLst/>
            </a:prstGeom>
          </p:spPr>
        </p:pic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749384" y="3131506"/>
              <a:ext cx="480465" cy="480465"/>
            </a:xfrm>
            <a:prstGeom prst="rect">
              <a:avLst/>
            </a:prstGeom>
          </p:spPr>
        </p:pic>
        <p:grpSp>
          <p:nvGrpSpPr>
            <p:cNvPr id="34" name="Group 33"/>
            <p:cNvGrpSpPr/>
            <p:nvPr/>
          </p:nvGrpSpPr>
          <p:grpSpPr>
            <a:xfrm>
              <a:off x="4816464" y="3131506"/>
              <a:ext cx="486505" cy="480465"/>
              <a:chOff x="5440785" y="1554498"/>
              <a:chExt cx="688526" cy="679979"/>
            </a:xfrm>
          </p:grpSpPr>
          <p:sp>
            <p:nvSpPr>
              <p:cNvPr id="35" name="TextBox 34"/>
              <p:cNvSpPr txBox="1"/>
              <p:nvPr/>
            </p:nvSpPr>
            <p:spPr>
              <a:xfrm>
                <a:off x="5440785" y="1554498"/>
                <a:ext cx="688526" cy="679979"/>
              </a:xfrm>
              <a:prstGeom prst="rect">
                <a:avLst/>
              </a:prstGeom>
              <a:solidFill>
                <a:schemeClr val="accent1"/>
              </a:solidFill>
            </p:spPr>
            <p:txBody>
              <a:bodyPr wrap="square" lIns="179259" tIns="143407" rIns="179259" bIns="143407" rtlCol="0">
                <a:noAutofit/>
              </a:bodyPr>
              <a:lstStyle/>
              <a:p>
                <a:pPr algn="ctr" defTabSz="895638">
                  <a:lnSpc>
                    <a:spcPct val="90000"/>
                  </a:lnSpc>
                  <a:tabLst>
                    <a:tab pos="877995" algn="l"/>
                  </a:tabLst>
                  <a:defRPr/>
                </a:pPr>
                <a:endParaRPr lang="en-US" sz="2400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latin typeface="Segoe UI Semilight" charset="0"/>
                  <a:ea typeface="Segoe UI Semilight" charset="0"/>
                  <a:cs typeface="Segoe UI Semilight" charset="0"/>
                </a:endParaRPr>
              </a:p>
            </p:txBody>
          </p:sp>
          <p:pic>
            <p:nvPicPr>
              <p:cNvPr id="36" name="Picture 35"/>
              <p:cNvPicPr>
                <a:picLocks noChangeAspect="1"/>
              </p:cNvPicPr>
              <p:nvPr/>
            </p:nvPicPr>
            <p:blipFill>
              <a:blip r:embed="rId13">
                <a:biLevel thresh="25000"/>
              </a:blip>
              <a:stretch>
                <a:fillRect/>
              </a:stretch>
            </p:blipFill>
            <p:spPr>
              <a:xfrm>
                <a:off x="5452411" y="1573584"/>
                <a:ext cx="651699" cy="644377"/>
              </a:xfrm>
              <a:prstGeom prst="rect">
                <a:avLst/>
              </a:prstGeom>
              <a:solidFill>
                <a:schemeClr val="accent1"/>
              </a:solidFill>
            </p:spPr>
          </p:pic>
        </p:grpSp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sp>
        <p:nvSpPr>
          <p:cNvPr id="21" name="Title 2"/>
          <p:cNvSpPr txBox="1">
            <a:spLocks/>
          </p:cNvSpPr>
          <p:nvPr/>
        </p:nvSpPr>
        <p:spPr>
          <a:xfrm>
            <a:off x="1446213" y="279400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 dirty="0">
                <a:ea typeface="Roboto" panose="02000000000000000000" pitchFamily="2" charset="0"/>
              </a:rPr>
              <a:t>Distribute</a:t>
            </a:r>
          </a:p>
        </p:txBody>
      </p:sp>
    </p:spTree>
    <p:extLst>
      <p:ext uri="{BB962C8B-B14F-4D97-AF65-F5344CB8AC3E}">
        <p14:creationId xmlns:p14="http://schemas.microsoft.com/office/powerpoint/2010/main" val="1025269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47CF54C-0096-4778-AB43-61C23C1D4DB5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sp>
        <p:nvSpPr>
          <p:cNvPr id="12" name="Title 2"/>
          <p:cNvSpPr txBox="1">
            <a:spLocks/>
          </p:cNvSpPr>
          <p:nvPr/>
        </p:nvSpPr>
        <p:spPr>
          <a:xfrm>
            <a:off x="1446213" y="279400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>
                <a:ea typeface="Roboto" panose="02000000000000000000" pitchFamily="2" charset="0"/>
              </a:rPr>
              <a:t>Agenda</a:t>
            </a:r>
            <a:endParaRPr lang="en-US" sz="5399" dirty="0">
              <a:ea typeface="Roboto" panose="02000000000000000000" pitchFamily="2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9393899" y="3050515"/>
            <a:ext cx="6995160" cy="89413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73530" y="1653905"/>
            <a:ext cx="11426370" cy="3687354"/>
          </a:xfrm>
          <a:prstGeom prst="rect">
            <a:avLst/>
          </a:prstGeom>
        </p:spPr>
        <p:txBody>
          <a:bodyPr/>
          <a:lstStyle/>
          <a:p>
            <a:pPr lvl="0">
              <a:lnSpc>
                <a:spcPct val="150000"/>
              </a:lnSpc>
            </a:pPr>
            <a:r>
              <a:rPr lang="en-GB" sz="32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What is a chatbot?</a:t>
            </a:r>
          </a:p>
          <a:p>
            <a:pPr lvl="0">
              <a:lnSpc>
                <a:spcPct val="150000"/>
              </a:lnSpc>
            </a:pPr>
            <a:r>
              <a:rPr lang="en-GB" sz="32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Why chatbots?</a:t>
            </a:r>
          </a:p>
          <a:p>
            <a:pPr lvl="0">
              <a:lnSpc>
                <a:spcPct val="150000"/>
              </a:lnSpc>
            </a:pPr>
            <a:r>
              <a:rPr lang="en-GB" sz="32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What is Bot Framework</a:t>
            </a:r>
          </a:p>
          <a:p>
            <a:pPr lvl="0">
              <a:lnSpc>
                <a:spcPct val="150000"/>
              </a:lnSpc>
            </a:pPr>
            <a:r>
              <a:rPr lang="en-GB" sz="32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Building conversations</a:t>
            </a:r>
          </a:p>
          <a:p>
            <a:pPr lvl="0">
              <a:lnSpc>
                <a:spcPct val="150000"/>
              </a:lnSpc>
            </a:pPr>
            <a:r>
              <a:rPr lang="en-GB" sz="32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luis.ai</a:t>
            </a:r>
          </a:p>
        </p:txBody>
      </p:sp>
    </p:spTree>
    <p:extLst>
      <p:ext uri="{BB962C8B-B14F-4D97-AF65-F5344CB8AC3E}">
        <p14:creationId xmlns:p14="http://schemas.microsoft.com/office/powerpoint/2010/main" val="3022418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922798" y="1156335"/>
            <a:ext cx="10367057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8800" b="1" i="0" u="none" strike="noStrike" kern="0" cap="none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Demo</a:t>
            </a:r>
            <a:endParaRPr kumimoji="0" lang="en-AU" sz="16600" b="1" i="0" u="none" strike="noStrike" kern="0" cap="none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4700" b="1" i="0" u="none" strike="noStrike" kern="0" cap="none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Your first chatbot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039526" y="5586219"/>
            <a:ext cx="2133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600" kern="0" dirty="0">
                <a:solidFill>
                  <a:schemeClr val="bg1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@</a:t>
            </a:r>
            <a:r>
              <a:rPr lang="en-AU" sz="2000" kern="0" dirty="0" err="1">
                <a:solidFill>
                  <a:schemeClr val="bg1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jamesemann</a:t>
            </a:r>
            <a:endParaRPr kumimoji="0" lang="en-AU" sz="2800" i="0" u="none" strike="noStrike" kern="0" cap="none" spc="-306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779872" y="5563822"/>
            <a:ext cx="374851" cy="424902"/>
            <a:chOff x="6430358" y="4771570"/>
            <a:chExt cx="233381" cy="264542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0358" y="4822317"/>
              <a:ext cx="213795" cy="213795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 userDrawn="1"/>
          </p:nvSpPr>
          <p:spPr>
            <a:xfrm>
              <a:off x="6548726" y="4771570"/>
              <a:ext cx="115013" cy="1724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GB" sz="12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27743727"/>
      </p:ext>
    </p:extLst>
  </p:cSld>
  <p:clrMapOvr>
    <a:masterClrMapping/>
  </p:clrMapOvr>
  <p:transition spd="slow">
    <p:comb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8189442B-E0F8-4F55-9FB6-FD125E2F4132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1446213" y="279400"/>
            <a:ext cx="10745787" cy="898525"/>
          </a:xfrm>
        </p:spPr>
        <p:txBody>
          <a:bodyPr/>
          <a:lstStyle/>
          <a:p>
            <a:r>
              <a:rPr lang="en-US" dirty="0">
                <a:latin typeface="Segoe UI Semilight" panose="020B0402040204020203" pitchFamily="34" charset="0"/>
                <a:ea typeface="Roboto" panose="02000000000000000000" pitchFamily="2" charset="0"/>
                <a:cs typeface="Segoe UI Semilight" panose="020B0402040204020203" pitchFamily="34" charset="0"/>
              </a:rPr>
              <a:t>Modelling your conversation</a:t>
            </a:r>
            <a:endParaRPr lang="en-US" sz="5399" dirty="0">
              <a:latin typeface="Segoe UI Semilight" panose="020B0402040204020203" pitchFamily="34" charset="0"/>
              <a:ea typeface="Roboto" panose="02000000000000000000" pitchFamily="2" charset="0"/>
              <a:cs typeface="Segoe UI Semilight" panose="020B0402040204020203" pitchFamily="34" charset="0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cxnSp>
        <p:nvCxnSpPr>
          <p:cNvPr id="10" name="Straight Arrow Connector 9"/>
          <p:cNvCxnSpPr>
            <a:cxnSpLocks/>
          </p:cNvCxnSpPr>
          <p:nvPr/>
        </p:nvCxnSpPr>
        <p:spPr>
          <a:xfrm flipV="1">
            <a:off x="718457" y="1344386"/>
            <a:ext cx="0" cy="5050970"/>
          </a:xfrm>
          <a:prstGeom prst="straightConnector1">
            <a:avLst/>
          </a:prstGeom>
          <a:ln w="76200">
            <a:solidFill>
              <a:srgbClr val="0078D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 rot="16200000">
            <a:off x="-2039008" y="3715982"/>
            <a:ext cx="50509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Flexibility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680357" y="6355558"/>
            <a:ext cx="112667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Effort to implement</a:t>
            </a:r>
          </a:p>
        </p:txBody>
      </p:sp>
      <p:cxnSp>
        <p:nvCxnSpPr>
          <p:cNvPr id="15" name="Straight Arrow Connector 14"/>
          <p:cNvCxnSpPr>
            <a:cxnSpLocks/>
          </p:cNvCxnSpPr>
          <p:nvPr/>
        </p:nvCxnSpPr>
        <p:spPr>
          <a:xfrm>
            <a:off x="680357" y="6355558"/>
            <a:ext cx="11266714" cy="0"/>
          </a:xfrm>
          <a:prstGeom prst="straightConnector1">
            <a:avLst/>
          </a:prstGeom>
          <a:ln w="76200">
            <a:solidFill>
              <a:srgbClr val="0078D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/>
          <p:cNvGrpSpPr/>
          <p:nvPr/>
        </p:nvGrpSpPr>
        <p:grpSpPr>
          <a:xfrm>
            <a:off x="4233817" y="1983703"/>
            <a:ext cx="1539048" cy="276999"/>
            <a:chOff x="4024192" y="2019099"/>
            <a:chExt cx="1539048" cy="276999"/>
          </a:xfrm>
        </p:grpSpPr>
        <p:sp>
          <p:nvSpPr>
            <p:cNvPr id="17" name="Oval 16"/>
            <p:cNvSpPr/>
            <p:nvPr/>
          </p:nvSpPr>
          <p:spPr>
            <a:xfrm>
              <a:off x="4024192" y="2054384"/>
              <a:ext cx="210991" cy="210991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 dirty="0"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235183" y="2019099"/>
              <a:ext cx="13280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dirty="0">
                  <a:latin typeface="Segoe UI Semibold" panose="020B0702040204020203" pitchFamily="34" charset="0"/>
                  <a:cs typeface="Segoe UI Semibold" panose="020B0702040204020203" pitchFamily="34" charset="0"/>
                </a:rPr>
                <a:t>Dialogs</a:t>
              </a:r>
              <a:endParaRPr lang="en-GB" dirty="0"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2549872" y="3968119"/>
            <a:ext cx="1539048" cy="276999"/>
            <a:chOff x="2602966" y="4009414"/>
            <a:chExt cx="1539048" cy="276999"/>
          </a:xfrm>
        </p:grpSpPr>
        <p:sp>
          <p:nvSpPr>
            <p:cNvPr id="50" name="Oval 49"/>
            <p:cNvSpPr/>
            <p:nvPr/>
          </p:nvSpPr>
          <p:spPr>
            <a:xfrm>
              <a:off x="2602966" y="4044699"/>
              <a:ext cx="210991" cy="210991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 dirty="0"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2813957" y="4009414"/>
              <a:ext cx="13280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dirty="0" err="1">
                  <a:latin typeface="Segoe UI Semibold" panose="020B0702040204020203" pitchFamily="34" charset="0"/>
                  <a:cs typeface="Segoe UI Semibold" panose="020B0702040204020203" pitchFamily="34" charset="0"/>
                </a:rPr>
                <a:t>FormFlow</a:t>
              </a:r>
              <a:endParaRPr lang="en-GB" dirty="0"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859340" y="5990682"/>
            <a:ext cx="1539048" cy="276999"/>
            <a:chOff x="859340" y="5990682"/>
            <a:chExt cx="1539048" cy="276999"/>
          </a:xfrm>
        </p:grpSpPr>
        <p:sp>
          <p:nvSpPr>
            <p:cNvPr id="53" name="Oval 52"/>
            <p:cNvSpPr/>
            <p:nvPr/>
          </p:nvSpPr>
          <p:spPr>
            <a:xfrm>
              <a:off x="859340" y="6025967"/>
              <a:ext cx="210991" cy="210991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 dirty="0"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1070331" y="5990682"/>
              <a:ext cx="13280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dirty="0" err="1">
                  <a:latin typeface="Segoe UI Semibold" panose="020B0702040204020203" pitchFamily="34" charset="0"/>
                  <a:cs typeface="Segoe UI Semibold" panose="020B0702040204020203" pitchFamily="34" charset="0"/>
                </a:rPr>
                <a:t>QnA</a:t>
              </a:r>
              <a:endParaRPr lang="en-GB" sz="1200" dirty="0"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10408023" y="1428224"/>
            <a:ext cx="1539048" cy="276999"/>
            <a:chOff x="10408023" y="1428224"/>
            <a:chExt cx="1539048" cy="276999"/>
          </a:xfrm>
        </p:grpSpPr>
        <p:sp>
          <p:nvSpPr>
            <p:cNvPr id="55" name="Oval 54"/>
            <p:cNvSpPr/>
            <p:nvPr/>
          </p:nvSpPr>
          <p:spPr>
            <a:xfrm>
              <a:off x="10408023" y="1463509"/>
              <a:ext cx="210991" cy="210991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 dirty="0"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10619014" y="1428224"/>
              <a:ext cx="13280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dirty="0">
                  <a:latin typeface="Segoe UI Semibold" panose="020B0702040204020203" pitchFamily="34" charset="0"/>
                  <a:cs typeface="Segoe UI Semibold" panose="020B0702040204020203" pitchFamily="34" charset="0"/>
                </a:rPr>
                <a:t>Bespoke</a:t>
              </a:r>
              <a:endParaRPr lang="en-GB" dirty="0"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</p:grpSp>
      <p:pic>
        <p:nvPicPr>
          <p:cNvPr id="57" name="Picture 5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9393899" y="3050515"/>
            <a:ext cx="6995160" cy="894134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796548" y="5256580"/>
            <a:ext cx="28671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Questions and answers (</a:t>
            </a:r>
            <a:r>
              <a:rPr lang="en-GB" sz="1400" dirty="0" err="1">
                <a:latin typeface="Segoe UI Semilight" panose="020B0402040204020203" pitchFamily="34" charset="0"/>
                <a:cs typeface="Segoe UI Semilight" panose="020B0402040204020203" pitchFamily="34" charset="0"/>
              </a:rPr>
              <a:t>FaQ</a:t>
            </a:r>
            <a:r>
              <a:rPr lang="en-GB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),</a:t>
            </a:r>
          </a:p>
          <a:p>
            <a:r>
              <a:rPr lang="en-GB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Command and control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2404945" y="3234017"/>
            <a:ext cx="28671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Data capture,</a:t>
            </a:r>
          </a:p>
          <a:p>
            <a:r>
              <a:rPr lang="en-GB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“Web forms” scenarios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4129671" y="1391910"/>
            <a:ext cx="28671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Multi layered conversations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10264017" y="810502"/>
            <a:ext cx="28671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Roll your own</a:t>
            </a:r>
          </a:p>
          <a:p>
            <a:r>
              <a:rPr lang="en-GB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state management </a:t>
            </a:r>
            <a:r>
              <a:rPr lang="en-GB" sz="1400" dirty="0" err="1">
                <a:latin typeface="Segoe UI Semilight" panose="020B0402040204020203" pitchFamily="34" charset="0"/>
                <a:cs typeface="Segoe UI Semilight" panose="020B0402040204020203" pitchFamily="34" charset="0"/>
              </a:rPr>
              <a:t>etc</a:t>
            </a:r>
            <a:endParaRPr lang="en-GB" sz="14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96548" y="1296525"/>
            <a:ext cx="5724568" cy="4971156"/>
          </a:xfrm>
          <a:prstGeom prst="rect">
            <a:avLst/>
          </a:prstGeom>
          <a:noFill/>
          <a:ln w="38100">
            <a:solidFill>
              <a:srgbClr val="0078D7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9634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37" grpId="0"/>
      <p:bldP spid="27" grpId="0"/>
      <p:bldP spid="64" grpId="0"/>
      <p:bldP spid="65" grpId="0"/>
      <p:bldP spid="66" grpId="0"/>
      <p:bldP spid="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8A0E006-F514-439F-AE6F-4F384C83C9ED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22798" y="1156335"/>
            <a:ext cx="1036705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8800" b="1" i="0" u="none" strike="noStrike" kern="0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Dialogs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039526" y="5586219"/>
            <a:ext cx="2133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600" kern="0" dirty="0">
                <a:solidFill>
                  <a:srgbClr val="171717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@</a:t>
            </a:r>
            <a:r>
              <a:rPr lang="en-AU" sz="2000" kern="0" dirty="0" err="1">
                <a:solidFill>
                  <a:srgbClr val="171717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jamesemann</a:t>
            </a:r>
            <a:endParaRPr kumimoji="0" lang="en-AU" sz="2800" i="0" u="none" strike="noStrike" kern="0" cap="none" spc="-306" normalizeH="0" baseline="0" noProof="0" dirty="0">
              <a:ln>
                <a:noFill/>
              </a:ln>
              <a:solidFill>
                <a:srgbClr val="171717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779885" y="5563819"/>
            <a:ext cx="486831" cy="444910"/>
            <a:chOff x="6430358" y="4771570"/>
            <a:chExt cx="303099" cy="276999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0358" y="4822317"/>
              <a:ext cx="213795" cy="213795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 userDrawn="1"/>
          </p:nvSpPr>
          <p:spPr>
            <a:xfrm>
              <a:off x="6548726" y="4771570"/>
              <a:ext cx="1847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GB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97637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0110" y="1502230"/>
            <a:ext cx="9521369" cy="535577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9393899" y="3050515"/>
            <a:ext cx="6995160" cy="89413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8B68DD9-DA08-4301-A340-C52C915D9E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sp>
        <p:nvSpPr>
          <p:cNvPr id="9" name="Title 2">
            <a:extLst>
              <a:ext uri="{FF2B5EF4-FFF2-40B4-BE49-F238E27FC236}">
                <a16:creationId xmlns:a16="http://schemas.microsoft.com/office/drawing/2014/main" id="{6794E3BC-925B-406C-8714-2337DFEBF58D}"/>
              </a:ext>
            </a:extLst>
          </p:cNvPr>
          <p:cNvSpPr txBox="1">
            <a:spLocks/>
          </p:cNvSpPr>
          <p:nvPr/>
        </p:nvSpPr>
        <p:spPr>
          <a:xfrm>
            <a:off x="1446213" y="279400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 dirty="0">
                <a:ea typeface="Roboto" panose="02000000000000000000" pitchFamily="2" charset="0"/>
              </a:rPr>
              <a:t>Conversational banking</a:t>
            </a:r>
            <a:endParaRPr lang="en-US" sz="5399" dirty="0"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7515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AD93F7A-10A7-4CE9-806C-0A1A5C9E7954}"/>
              </a:ext>
            </a:extLst>
          </p:cNvPr>
          <p:cNvSpPr/>
          <p:nvPr/>
        </p:nvSpPr>
        <p:spPr>
          <a:xfrm>
            <a:off x="-145144" y="-275771"/>
            <a:ext cx="6458857" cy="746034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9393899" y="3050515"/>
            <a:ext cx="6995160" cy="89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5424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53E55AD-D6D7-46C5-9CD2-BADB26A6378F}"/>
              </a:ext>
            </a:extLst>
          </p:cNvPr>
          <p:cNvSpPr/>
          <p:nvPr/>
        </p:nvSpPr>
        <p:spPr>
          <a:xfrm>
            <a:off x="-145144" y="-275771"/>
            <a:ext cx="6458857" cy="746034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280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167BBCB-6740-43FD-96A0-9183EF174D61}"/>
              </a:ext>
            </a:extLst>
          </p:cNvPr>
          <p:cNvSpPr/>
          <p:nvPr/>
        </p:nvSpPr>
        <p:spPr>
          <a:xfrm>
            <a:off x="-145144" y="-275771"/>
            <a:ext cx="6458857" cy="746034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765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1837AAE-B0DB-4AF6-A2A8-68E412C018F2}"/>
              </a:ext>
            </a:extLst>
          </p:cNvPr>
          <p:cNvSpPr/>
          <p:nvPr/>
        </p:nvSpPr>
        <p:spPr>
          <a:xfrm>
            <a:off x="-145144" y="-275771"/>
            <a:ext cx="6458857" cy="746034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360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6E30C8F-94DB-482A-B9D2-034D8C707A56}"/>
              </a:ext>
            </a:extLst>
          </p:cNvPr>
          <p:cNvSpPr/>
          <p:nvPr/>
        </p:nvSpPr>
        <p:spPr>
          <a:xfrm>
            <a:off x="-145144" y="-275771"/>
            <a:ext cx="6458857" cy="746034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693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6F2A290-2C67-4EB6-8C0B-F5D9F488BE32}"/>
              </a:ext>
            </a:extLst>
          </p:cNvPr>
          <p:cNvSpPr/>
          <p:nvPr/>
        </p:nvSpPr>
        <p:spPr>
          <a:xfrm>
            <a:off x="-145144" y="-275771"/>
            <a:ext cx="6458857" cy="746034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603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CF2595E-CD4D-4CEE-9844-078DFACB4668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1" y="-1"/>
            <a:ext cx="12191999" cy="68580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defTabSz="932597">
              <a:defRPr/>
            </a:pPr>
            <a:r>
              <a:rPr lang="en-AU" sz="4800" kern="0" dirty="0">
                <a:solidFill>
                  <a:srgbClr val="000000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https://github.com/jamesemann/HullDevs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sp>
        <p:nvSpPr>
          <p:cNvPr id="12" name="Title 2"/>
          <p:cNvSpPr txBox="1">
            <a:spLocks/>
          </p:cNvSpPr>
          <p:nvPr/>
        </p:nvSpPr>
        <p:spPr>
          <a:xfrm>
            <a:off x="1446213" y="279400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 dirty="0">
                <a:ea typeface="Roboto" panose="02000000000000000000" pitchFamily="2" charset="0"/>
              </a:rPr>
              <a:t>Code</a:t>
            </a:r>
            <a:endParaRPr lang="en-US" sz="5399" dirty="0"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3033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5981533-8EC9-4429-AB30-576877899B78}"/>
              </a:ext>
            </a:extLst>
          </p:cNvPr>
          <p:cNvSpPr/>
          <p:nvPr/>
        </p:nvSpPr>
        <p:spPr>
          <a:xfrm>
            <a:off x="-145144" y="-275771"/>
            <a:ext cx="6458857" cy="746034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594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B7D3925-C9C9-4082-B987-5633CB3DCFDF}"/>
              </a:ext>
            </a:extLst>
          </p:cNvPr>
          <p:cNvSpPr/>
          <p:nvPr/>
        </p:nvSpPr>
        <p:spPr>
          <a:xfrm>
            <a:off x="-145144" y="-275771"/>
            <a:ext cx="6458857" cy="746034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983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2CC27D2-1ADD-4EFC-ABBF-CD5A16397A51}"/>
              </a:ext>
            </a:extLst>
          </p:cNvPr>
          <p:cNvSpPr/>
          <p:nvPr/>
        </p:nvSpPr>
        <p:spPr>
          <a:xfrm>
            <a:off x="-145144" y="-275771"/>
            <a:ext cx="6458857" cy="746034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378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36F6514-005A-4E6D-8A2A-8DB4CB49E1D6}"/>
              </a:ext>
            </a:extLst>
          </p:cNvPr>
          <p:cNvSpPr/>
          <p:nvPr/>
        </p:nvSpPr>
        <p:spPr>
          <a:xfrm>
            <a:off x="-145144" y="-275771"/>
            <a:ext cx="6458857" cy="746034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28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936A61D-A33B-40B8-BF63-FD78B0EC4C25}"/>
              </a:ext>
            </a:extLst>
          </p:cNvPr>
          <p:cNvSpPr/>
          <p:nvPr/>
        </p:nvSpPr>
        <p:spPr>
          <a:xfrm>
            <a:off x="-145144" y="-275771"/>
            <a:ext cx="6458857" cy="746034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580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FF3F35E-DC99-440A-B078-A7DED7C4563F}"/>
              </a:ext>
            </a:extLst>
          </p:cNvPr>
          <p:cNvSpPr/>
          <p:nvPr/>
        </p:nvSpPr>
        <p:spPr>
          <a:xfrm>
            <a:off x="-145144" y="-275771"/>
            <a:ext cx="6458857" cy="746034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297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6004741-C94C-4A9B-B3C6-CD6B4C5C2235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1" y="1588825"/>
            <a:ext cx="12191999" cy="54927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l"/>
            <a:r>
              <a:rPr lang="en-GB" sz="3200" dirty="0" err="1">
                <a:solidFill>
                  <a:srgbClr val="3A96DD"/>
                </a:solidFill>
                <a:latin typeface="Consolas" panose="020B0609020204030204" pitchFamily="49" charset="0"/>
                <a:cs typeface="Segoe UI Semilight" panose="020B0402040204020203" pitchFamily="34" charset="0"/>
              </a:rPr>
              <a:t>Context.Wait</a:t>
            </a:r>
            <a:r>
              <a:rPr lang="en-GB" sz="3200" dirty="0">
                <a:solidFill>
                  <a:srgbClr val="3A96DD"/>
                </a:solidFill>
                <a:latin typeface="Consolas" panose="020B0609020204030204" pitchFamily="49" charset="0"/>
                <a:cs typeface="Segoe UI Semilight" panose="020B0402040204020203" pitchFamily="34" charset="0"/>
              </a:rPr>
              <a:t>()</a:t>
            </a:r>
          </a:p>
          <a:p>
            <a:pPr lvl="1" algn="l"/>
            <a:r>
              <a:rPr lang="en-GB" sz="28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Wait for a user to send a message in the same Dialog</a:t>
            </a:r>
          </a:p>
          <a:p>
            <a:pPr lvl="1" algn="l"/>
            <a:endParaRPr lang="en-GB" sz="3200" dirty="0">
              <a:solidFill>
                <a:srgbClr val="3A96DD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lvl="1" algn="l"/>
            <a:r>
              <a:rPr lang="en-GB" sz="3200" dirty="0" err="1">
                <a:solidFill>
                  <a:srgbClr val="3A96DD"/>
                </a:solidFill>
                <a:latin typeface="Consolas" panose="020B0609020204030204" pitchFamily="49" charset="0"/>
                <a:cs typeface="Segoe UI Semilight" panose="020B0402040204020203" pitchFamily="34" charset="0"/>
              </a:rPr>
              <a:t>Context.Call</a:t>
            </a:r>
            <a:r>
              <a:rPr lang="en-GB" sz="3200" dirty="0">
                <a:solidFill>
                  <a:srgbClr val="3A96DD"/>
                </a:solidFill>
                <a:latin typeface="Consolas" panose="020B0609020204030204" pitchFamily="49" charset="0"/>
                <a:cs typeface="Segoe UI Semilight" panose="020B0402040204020203" pitchFamily="34" charset="0"/>
              </a:rPr>
              <a:t>() &amp; </a:t>
            </a:r>
            <a:r>
              <a:rPr lang="en-GB" sz="3200" dirty="0" err="1">
                <a:solidFill>
                  <a:srgbClr val="3A96DD"/>
                </a:solidFill>
                <a:latin typeface="Consolas" panose="020B0609020204030204" pitchFamily="49" charset="0"/>
                <a:cs typeface="Segoe UI Semilight" panose="020B0402040204020203" pitchFamily="34" charset="0"/>
              </a:rPr>
              <a:t>Context.Forward</a:t>
            </a:r>
            <a:r>
              <a:rPr lang="en-GB" sz="3200" dirty="0">
                <a:solidFill>
                  <a:srgbClr val="3A96DD"/>
                </a:solidFill>
                <a:latin typeface="Consolas" panose="020B0609020204030204" pitchFamily="49" charset="0"/>
                <a:cs typeface="Segoe UI Semilight" panose="020B0402040204020203" pitchFamily="34" charset="0"/>
              </a:rPr>
              <a:t>()</a:t>
            </a:r>
          </a:p>
          <a:p>
            <a:pPr lvl="1" algn="l"/>
            <a:r>
              <a:rPr lang="en-GB" sz="28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Call another Dialog, adding it to the top of the stack, with or without passing a message to the child Dialog.</a:t>
            </a:r>
          </a:p>
          <a:p>
            <a:pPr lvl="1" algn="l"/>
            <a:endParaRPr lang="en-GB" sz="3200" dirty="0">
              <a:solidFill>
                <a:srgbClr val="3A96DD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lvl="1" algn="l"/>
            <a:r>
              <a:rPr lang="en-GB" sz="3200" dirty="0" err="1">
                <a:solidFill>
                  <a:srgbClr val="3A96DD"/>
                </a:solidFill>
                <a:latin typeface="Consolas" panose="020B0609020204030204" pitchFamily="49" charset="0"/>
                <a:cs typeface="Segoe UI Semilight" panose="020B0402040204020203" pitchFamily="34" charset="0"/>
              </a:rPr>
              <a:t>Context.Done</a:t>
            </a:r>
            <a:r>
              <a:rPr lang="en-GB" sz="3200" dirty="0">
                <a:solidFill>
                  <a:srgbClr val="3A96DD"/>
                </a:solidFill>
                <a:latin typeface="Consolas" panose="020B0609020204030204" pitchFamily="49" charset="0"/>
                <a:cs typeface="Segoe UI Semilight" panose="020B0402040204020203" pitchFamily="34" charset="0"/>
              </a:rPr>
              <a:t>()</a:t>
            </a:r>
          </a:p>
          <a:p>
            <a:pPr lvl="1" algn="l"/>
            <a:r>
              <a:rPr lang="en-GB" sz="28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Complete the current Dialog, removing it from the stack</a:t>
            </a:r>
          </a:p>
          <a:p>
            <a:pPr lvl="1" algn="l"/>
            <a:endParaRPr lang="en-GB" sz="32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lvl="1" algn="l"/>
            <a:endParaRPr lang="en-GB" sz="32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algn="l"/>
            <a:endParaRPr lang="en-GB" sz="32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sp>
        <p:nvSpPr>
          <p:cNvPr id="12" name="Title 2"/>
          <p:cNvSpPr txBox="1">
            <a:spLocks/>
          </p:cNvSpPr>
          <p:nvPr/>
        </p:nvSpPr>
        <p:spPr>
          <a:xfrm>
            <a:off x="1446213" y="279400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 dirty="0">
                <a:ea typeface="Roboto" panose="02000000000000000000" pitchFamily="2" charset="0"/>
              </a:rPr>
              <a:t>Dialog transitions</a:t>
            </a:r>
            <a:endParaRPr lang="en-US" sz="5399" dirty="0"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5713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922798" y="1156335"/>
            <a:ext cx="10367057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8800" b="1" i="0" u="none" strike="noStrike" kern="0" cap="none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Demo</a:t>
            </a:r>
            <a:endParaRPr kumimoji="0" lang="en-AU" sz="16600" b="1" i="0" u="none" strike="noStrike" kern="0" cap="none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4700" b="1" i="0" u="none" strike="noStrike" kern="0" cap="none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Banking Bot using Dialogs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039526" y="5586219"/>
            <a:ext cx="2133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600" kern="0" dirty="0">
                <a:solidFill>
                  <a:schemeClr val="bg1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@</a:t>
            </a:r>
            <a:r>
              <a:rPr lang="en-AU" sz="2000" kern="0" dirty="0" err="1">
                <a:solidFill>
                  <a:schemeClr val="bg1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jamesemann</a:t>
            </a:r>
            <a:endParaRPr kumimoji="0" lang="en-AU" sz="2800" i="0" u="none" strike="noStrike" kern="0" cap="none" spc="-306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779872" y="5563822"/>
            <a:ext cx="374851" cy="424902"/>
            <a:chOff x="6430358" y="4771570"/>
            <a:chExt cx="233381" cy="264542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0358" y="4822317"/>
              <a:ext cx="213795" cy="213795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 userDrawn="1"/>
          </p:nvSpPr>
          <p:spPr>
            <a:xfrm>
              <a:off x="6548726" y="4771570"/>
              <a:ext cx="115013" cy="1724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GB" sz="12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08835728"/>
      </p:ext>
    </p:extLst>
  </p:cSld>
  <p:clrMapOvr>
    <a:masterClrMapping/>
  </p:clrMapOvr>
  <p:transition spd="slow">
    <p:comb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0BE36B9-8AF4-4759-B605-2D7604280DB9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22798" y="1156335"/>
            <a:ext cx="10367057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8800" b="1" i="0" u="none" strike="noStrike" kern="0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Form Flow</a:t>
            </a:r>
          </a:p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4700" b="1" i="0" u="none" strike="noStrike" kern="0" cap="none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039526" y="5586219"/>
            <a:ext cx="2133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600" kern="0" dirty="0">
                <a:solidFill>
                  <a:srgbClr val="171717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@</a:t>
            </a:r>
            <a:r>
              <a:rPr lang="en-AU" sz="2000" kern="0" dirty="0" err="1">
                <a:solidFill>
                  <a:srgbClr val="171717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jamesemann</a:t>
            </a:r>
            <a:endParaRPr kumimoji="0" lang="en-AU" sz="2800" i="0" u="none" strike="noStrike" kern="0" cap="none" spc="-306" normalizeH="0" baseline="0" noProof="0" dirty="0">
              <a:ln>
                <a:noFill/>
              </a:ln>
              <a:solidFill>
                <a:srgbClr val="171717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779885" y="5563819"/>
            <a:ext cx="486831" cy="444910"/>
            <a:chOff x="6430358" y="4771570"/>
            <a:chExt cx="303099" cy="276999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0358" y="4822317"/>
              <a:ext cx="213795" cy="213795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 userDrawn="1"/>
          </p:nvSpPr>
          <p:spPr>
            <a:xfrm>
              <a:off x="6548726" y="4771570"/>
              <a:ext cx="1847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GB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64230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69A9106-7D75-48CD-B213-5A1E0FDFA48E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6454566" y="-67019"/>
            <a:ext cx="5737434" cy="7081679"/>
          </a:xfrm>
          <a:prstGeom prst="rect">
            <a:avLst/>
          </a:prstGeom>
          <a:solidFill>
            <a:srgbClr val="00BCF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2" tIns="44821" rIns="89642" bIns="448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GB" sz="2353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0803" y="1548281"/>
            <a:ext cx="5176632" cy="5087191"/>
          </a:xfrm>
        </p:spPr>
        <p:txBody>
          <a:bodyPr/>
          <a:lstStyle/>
          <a:p>
            <a:pPr defTabSz="457049">
              <a:defRPr/>
            </a:pPr>
            <a:r>
              <a:rPr lang="en-US" sz="3137" i="0" kern="0" dirty="0">
                <a:solidFill>
                  <a:schemeClr val="tx1">
                    <a:lumMod val="50000"/>
                  </a:schemeClr>
                </a:solidFill>
                <a:cs typeface="Segoe UI Semilight" panose="020B0402040204020203" pitchFamily="34" charset="0"/>
              </a:rPr>
              <a:t>Form Flows are suited to data capture</a:t>
            </a:r>
          </a:p>
          <a:p>
            <a:pPr defTabSz="457049">
              <a:defRPr/>
            </a:pPr>
            <a:endParaRPr lang="en-US" sz="3137" i="0" kern="0" dirty="0">
              <a:solidFill>
                <a:schemeClr val="tx1">
                  <a:lumMod val="50000"/>
                </a:schemeClr>
              </a:solidFill>
              <a:cs typeface="Segoe UI Semilight" panose="020B0402040204020203" pitchFamily="34" charset="0"/>
            </a:endParaRPr>
          </a:p>
          <a:p>
            <a:pPr defTabSz="457049">
              <a:defRPr/>
            </a:pPr>
            <a:r>
              <a:rPr lang="en-US" sz="3137" i="0" kern="0" dirty="0">
                <a:solidFill>
                  <a:schemeClr val="tx1">
                    <a:lumMod val="50000"/>
                  </a:schemeClr>
                </a:solidFill>
                <a:cs typeface="Segoe UI Semilight" panose="020B0402040204020203" pitchFamily="34" charset="0"/>
              </a:rPr>
              <a:t>Similar to a form in a traditional web page</a:t>
            </a:r>
          </a:p>
          <a:p>
            <a:endParaRPr lang="en-GB" sz="3137" i="0" dirty="0">
              <a:solidFill>
                <a:schemeClr val="tx1">
                  <a:lumMod val="50000"/>
                </a:schemeClr>
              </a:solidFill>
            </a:endParaRPr>
          </a:p>
          <a:p>
            <a:r>
              <a:rPr lang="en-GB" sz="3137" i="0" dirty="0">
                <a:solidFill>
                  <a:schemeClr val="tx1">
                    <a:lumMod val="50000"/>
                  </a:schemeClr>
                </a:solidFill>
              </a:rPr>
              <a:t>Very simple to implement</a:t>
            </a:r>
          </a:p>
          <a:p>
            <a:endParaRPr lang="en-GB" sz="3137" i="0" dirty="0">
              <a:solidFill>
                <a:schemeClr val="tx1">
                  <a:lumMod val="50000"/>
                </a:schemeClr>
              </a:solidFill>
            </a:endParaRPr>
          </a:p>
          <a:p>
            <a:endParaRPr lang="en-GB" sz="3137" i="0" dirty="0">
              <a:solidFill>
                <a:schemeClr val="tx1">
                  <a:lumMod val="50000"/>
                </a:schemeClr>
              </a:solidFill>
            </a:endParaRPr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8261" y="414911"/>
            <a:ext cx="4995712" cy="6002173"/>
          </a:xfrm>
          <a:noFill/>
          <a:ln w="63500">
            <a:solidFill>
              <a:srgbClr val="A1CEEF"/>
            </a:solidFill>
          </a:ln>
        </p:spPr>
      </p:pic>
      <p:sp>
        <p:nvSpPr>
          <p:cNvPr id="10" name="Title 2"/>
          <p:cNvSpPr>
            <a:spLocks noGrp="1"/>
          </p:cNvSpPr>
          <p:nvPr>
            <p:ph type="title" idx="4294967295"/>
          </p:nvPr>
        </p:nvSpPr>
        <p:spPr>
          <a:xfrm>
            <a:off x="1446213" y="279400"/>
            <a:ext cx="10745787" cy="898525"/>
          </a:xfrm>
        </p:spPr>
        <p:txBody>
          <a:bodyPr/>
          <a:lstStyle/>
          <a:p>
            <a:r>
              <a:rPr lang="en-US">
                <a:latin typeface="Segoe UI Semilight" panose="020B0402040204020203" pitchFamily="34" charset="0"/>
                <a:ea typeface="Roboto" panose="02000000000000000000" pitchFamily="2" charset="0"/>
                <a:cs typeface="Segoe UI Semilight" panose="020B0402040204020203" pitchFamily="34" charset="0"/>
              </a:rPr>
              <a:t>Form Flow</a:t>
            </a:r>
            <a:endParaRPr lang="en-US" sz="5399" dirty="0">
              <a:latin typeface="Segoe UI Semilight" panose="020B0402040204020203" pitchFamily="34" charset="0"/>
              <a:ea typeface="Roboto" panose="02000000000000000000" pitchFamily="2" charset="0"/>
              <a:cs typeface="Segoe UI Semilight" panose="020B0402040204020203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45916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922798" y="1156335"/>
            <a:ext cx="1036705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8800" b="1" i="0" u="none" strike="noStrike" kern="0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What is a chatbot?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039526" y="5586219"/>
            <a:ext cx="2133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600" kern="0" dirty="0">
                <a:solidFill>
                  <a:srgbClr val="171717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@</a:t>
            </a:r>
            <a:r>
              <a:rPr lang="en-AU" sz="2000" kern="0" dirty="0" err="1">
                <a:solidFill>
                  <a:srgbClr val="171717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jamesemann</a:t>
            </a:r>
            <a:endParaRPr kumimoji="0" lang="en-AU" sz="2800" i="0" u="none" strike="noStrike" kern="0" cap="none" spc="-306" normalizeH="0" baseline="0" noProof="0" dirty="0">
              <a:ln>
                <a:noFill/>
              </a:ln>
              <a:solidFill>
                <a:srgbClr val="171717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779885" y="5563819"/>
            <a:ext cx="486831" cy="444910"/>
            <a:chOff x="6430358" y="4771570"/>
            <a:chExt cx="303099" cy="276999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0358" y="4822317"/>
              <a:ext cx="213795" cy="213795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 userDrawn="1"/>
          </p:nvSpPr>
          <p:spPr>
            <a:xfrm>
              <a:off x="6548726" y="4771570"/>
              <a:ext cx="1847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GB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48123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E4750D1-063D-47AD-B3EB-3C4880405847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9393899" y="3050515"/>
            <a:ext cx="6995160" cy="89413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8B68DD9-DA08-4301-A340-C52C915D9E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sp>
        <p:nvSpPr>
          <p:cNvPr id="9" name="Title 2">
            <a:extLst>
              <a:ext uri="{FF2B5EF4-FFF2-40B4-BE49-F238E27FC236}">
                <a16:creationId xmlns:a16="http://schemas.microsoft.com/office/drawing/2014/main" id="{6794E3BC-925B-406C-8714-2337DFEBF58D}"/>
              </a:ext>
            </a:extLst>
          </p:cNvPr>
          <p:cNvSpPr txBox="1">
            <a:spLocks/>
          </p:cNvSpPr>
          <p:nvPr/>
        </p:nvSpPr>
        <p:spPr>
          <a:xfrm>
            <a:off x="1446213" y="279400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 sz="5399" dirty="0">
                <a:ea typeface="Roboto" panose="02000000000000000000" pitchFamily="2" charset="0"/>
              </a:rPr>
              <a:t>Parking enquiry chatbot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122F479-DAB9-42EB-8298-C7A64F2668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27402" y="1454835"/>
            <a:ext cx="6570560" cy="5086404"/>
          </a:xfrm>
          <a:prstGeom prst="rect">
            <a:avLst/>
          </a:prstGeom>
          <a:ln w="63500">
            <a:solidFill>
              <a:srgbClr val="A1CEEF"/>
            </a:solidFill>
          </a:ln>
        </p:spPr>
      </p:pic>
    </p:spTree>
    <p:extLst>
      <p:ext uri="{BB962C8B-B14F-4D97-AF65-F5344CB8AC3E}">
        <p14:creationId xmlns:p14="http://schemas.microsoft.com/office/powerpoint/2010/main" val="1348815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922798" y="1156335"/>
            <a:ext cx="10367057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8800" b="1" i="0" u="none" strike="noStrike" kern="0" cap="none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Demo</a:t>
            </a:r>
            <a:endParaRPr kumimoji="0" lang="en-AU" sz="16600" b="1" i="0" u="none" strike="noStrike" kern="0" cap="none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4700" b="1" kern="0" dirty="0">
                <a:solidFill>
                  <a:schemeClr val="bg1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Form Flow chatbot</a:t>
            </a:r>
            <a:endParaRPr kumimoji="0" lang="en-AU" sz="4700" b="1" i="0" u="none" strike="noStrike" kern="0" cap="none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039526" y="5586219"/>
            <a:ext cx="2133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600" kern="0" dirty="0">
                <a:solidFill>
                  <a:schemeClr val="bg1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@</a:t>
            </a:r>
            <a:r>
              <a:rPr lang="en-AU" sz="2000" kern="0" dirty="0" err="1">
                <a:solidFill>
                  <a:schemeClr val="bg1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jamesemann</a:t>
            </a:r>
            <a:endParaRPr kumimoji="0" lang="en-AU" sz="2800" i="0" u="none" strike="noStrike" kern="0" cap="none" spc="-306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779872" y="5563822"/>
            <a:ext cx="374851" cy="424902"/>
            <a:chOff x="6430358" y="4771570"/>
            <a:chExt cx="233381" cy="264542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0358" y="4822317"/>
              <a:ext cx="213795" cy="213795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 userDrawn="1"/>
          </p:nvSpPr>
          <p:spPr>
            <a:xfrm>
              <a:off x="6548726" y="4771570"/>
              <a:ext cx="115013" cy="1724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GB" sz="12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60593481"/>
      </p:ext>
    </p:extLst>
  </p:cSld>
  <p:clrMapOvr>
    <a:masterClrMapping/>
  </p:clrMapOvr>
  <p:transition spd="slow">
    <p:comb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0DF55DD-2F3D-4C70-85DC-4D9B851EFA9D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22796" y="1156335"/>
            <a:ext cx="10367057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8800" b="1" i="0" u="none" strike="noStrike" kern="0" cap="none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QnA</a:t>
            </a:r>
            <a:r>
              <a:rPr kumimoji="0" lang="en-AU" sz="8800" b="1" i="0" u="none" strike="noStrike" kern="0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 Maker</a:t>
            </a:r>
          </a:p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4700" b="1" i="0" u="none" strike="noStrike" kern="0" cap="none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039526" y="5586219"/>
            <a:ext cx="2133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600" kern="0" dirty="0">
                <a:solidFill>
                  <a:srgbClr val="171717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@</a:t>
            </a:r>
            <a:r>
              <a:rPr lang="en-AU" sz="2000" kern="0" dirty="0" err="1">
                <a:solidFill>
                  <a:srgbClr val="171717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jamesemann</a:t>
            </a:r>
            <a:endParaRPr kumimoji="0" lang="en-AU" sz="2800" i="0" u="none" strike="noStrike" kern="0" cap="none" spc="-306" normalizeH="0" baseline="0" noProof="0" dirty="0">
              <a:ln>
                <a:noFill/>
              </a:ln>
              <a:solidFill>
                <a:srgbClr val="171717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779885" y="5563819"/>
            <a:ext cx="486831" cy="444910"/>
            <a:chOff x="6430358" y="4771570"/>
            <a:chExt cx="303099" cy="276999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0358" y="4822317"/>
              <a:ext cx="213795" cy="213795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 userDrawn="1"/>
          </p:nvSpPr>
          <p:spPr>
            <a:xfrm>
              <a:off x="6548726" y="4771570"/>
              <a:ext cx="1847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GB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28726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28E4E545-BA53-4BC6-A1BB-B3AB5EDB9F91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29" y="973"/>
            <a:ext cx="5872630" cy="6856540"/>
          </a:xfrm>
          <a:prstGeom prst="rect">
            <a:avLst/>
          </a:prstGeom>
          <a:solidFill>
            <a:schemeClr val="bg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43" tIns="30472" rIns="60943" bIns="3047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1218935">
              <a:defRPr/>
            </a:pPr>
            <a:endParaRPr lang="en-US" sz="4266" kern="0" dirty="0">
              <a:solidFill>
                <a:schemeClr val="bg1"/>
              </a:solidFill>
              <a:latin typeface="Segoe UI Light"/>
              <a:cs typeface="Segoe UI Semibold" panose="020B0702040204020203" pitchFamily="34" charset="0"/>
            </a:endParaRPr>
          </a:p>
          <a:p>
            <a:pPr defTabSz="1218935">
              <a:defRPr/>
            </a:pPr>
            <a:endParaRPr lang="en-US" sz="4266" kern="0" dirty="0">
              <a:solidFill>
                <a:schemeClr val="bg1"/>
              </a:solidFill>
              <a:latin typeface="Segoe UI Light"/>
              <a:cs typeface="Segoe UI Semibold" panose="020B0702040204020203" pitchFamily="34" charset="0"/>
            </a:endParaRPr>
          </a:p>
          <a:p>
            <a:pPr defTabSz="1218935">
              <a:defRPr/>
            </a:pPr>
            <a:endParaRPr lang="en-US" sz="4266" kern="0" dirty="0">
              <a:solidFill>
                <a:schemeClr val="bg1"/>
              </a:solidFill>
              <a:latin typeface="Segoe UI Light"/>
              <a:cs typeface="Segoe UI Semibold" panose="020B0702040204020203" pitchFamily="34" charset="0"/>
            </a:endParaRPr>
          </a:p>
          <a:p>
            <a:pPr defTabSz="1218935">
              <a:defRPr/>
            </a:pPr>
            <a:endParaRPr lang="en-US" sz="4266" kern="0" dirty="0">
              <a:solidFill>
                <a:schemeClr val="bg1"/>
              </a:solidFill>
              <a:latin typeface="Segoe UI Light"/>
              <a:cs typeface="Segoe UI Semibold" panose="020B0702040204020203" pitchFamily="34" charset="0"/>
            </a:endParaRPr>
          </a:p>
          <a:p>
            <a:pPr defTabSz="1218935">
              <a:defRPr/>
            </a:pPr>
            <a:endParaRPr lang="en-US" sz="4266" kern="0" dirty="0">
              <a:solidFill>
                <a:schemeClr val="bg1"/>
              </a:solidFill>
              <a:latin typeface="Segoe UI Light"/>
              <a:cs typeface="Segoe UI Semibold" panose="020B0702040204020203" pitchFamily="34" charset="0"/>
            </a:endParaRPr>
          </a:p>
          <a:p>
            <a:pPr defTabSz="1218935">
              <a:defRPr/>
            </a:pPr>
            <a:endParaRPr lang="en-US" sz="4266" kern="0" dirty="0">
              <a:solidFill>
                <a:schemeClr val="bg1"/>
              </a:solidFill>
              <a:latin typeface="Segoe UI Light"/>
              <a:cs typeface="Segoe UI Semibold" panose="020B0702040204020203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731" y="974"/>
            <a:ext cx="12188542" cy="6856055"/>
          </a:xfrm>
          <a:prstGeom prst="rect">
            <a:avLst/>
          </a:prstGeom>
          <a:noFill/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43" tIns="30472" rIns="60943" bIns="3047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09384">
              <a:defRPr/>
            </a:pPr>
            <a:endParaRPr lang="uk-UA" sz="1866" kern="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75424" y="2485446"/>
            <a:ext cx="4817848" cy="28754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049">
              <a:defRPr/>
            </a:pPr>
            <a:r>
              <a:rPr lang="en-US" sz="3137" kern="0" dirty="0">
                <a:latin typeface="Segoe UI semiLight (Headings)"/>
                <a:cs typeface="Segoe UI" panose="020B0502040204020203" pitchFamily="34" charset="0"/>
              </a:rPr>
              <a:t>Build, train and publish </a:t>
            </a:r>
          </a:p>
          <a:p>
            <a:pPr defTabSz="457049">
              <a:defRPr/>
            </a:pPr>
            <a:r>
              <a:rPr lang="en-US" sz="3137" kern="0" dirty="0">
                <a:latin typeface="Segoe UI semiLight (Headings)"/>
                <a:cs typeface="Segoe UI" panose="020B0502040204020203" pitchFamily="34" charset="0"/>
              </a:rPr>
              <a:t>Q&amp;A bots based on existing FAQs</a:t>
            </a:r>
          </a:p>
          <a:p>
            <a:pPr defTabSz="457049">
              <a:defRPr/>
            </a:pPr>
            <a:endParaRPr lang="en-US" sz="3137" kern="0" dirty="0">
              <a:latin typeface="Segoe UI semiLight (Headings)"/>
              <a:cs typeface="Segoe UI" panose="020B0502040204020203" pitchFamily="34" charset="0"/>
            </a:endParaRPr>
          </a:p>
          <a:p>
            <a:pPr defTabSz="457049">
              <a:defRPr/>
            </a:pPr>
            <a:r>
              <a:rPr lang="en-US" sz="3137" kern="0" dirty="0">
                <a:latin typeface="Segoe UI semiLight (Headings)"/>
                <a:cs typeface="Segoe UI" panose="020B0502040204020203" pitchFamily="34" charset="0"/>
              </a:rPr>
              <a:t>https://www.qnamaker.ai</a:t>
            </a:r>
          </a:p>
          <a:p>
            <a:pPr defTabSz="457049">
              <a:defRPr/>
            </a:pPr>
            <a:endParaRPr lang="en-US" sz="2400" kern="0" dirty="0">
              <a:latin typeface="Segoe UI semiLight (Headings)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966965" y="489"/>
            <a:ext cx="6254509" cy="6930974"/>
          </a:xfrm>
          <a:prstGeom prst="rect">
            <a:avLst/>
          </a:prstGeom>
          <a:solidFill>
            <a:srgbClr val="3A96DD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7" tIns="45713" rIns="91427" bIns="4571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4225">
              <a:defRPr/>
            </a:pPr>
            <a:endParaRPr lang="en-GB" sz="2800" kern="0" dirty="0">
              <a:solidFill>
                <a:schemeClr val="tx1"/>
              </a:solidFill>
            </a:endParaRPr>
          </a:p>
        </p:txBody>
      </p:sp>
      <p:pic>
        <p:nvPicPr>
          <p:cNvPr id="13" name="QNA-her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382443" y="2413482"/>
            <a:ext cx="5423553" cy="435014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86023" y="957255"/>
            <a:ext cx="3135026" cy="100706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sp>
        <p:nvSpPr>
          <p:cNvPr id="10" name="Title 2"/>
          <p:cNvSpPr txBox="1">
            <a:spLocks/>
          </p:cNvSpPr>
          <p:nvPr/>
        </p:nvSpPr>
        <p:spPr>
          <a:xfrm>
            <a:off x="1446213" y="279400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 sz="5399" dirty="0" err="1">
                <a:ea typeface="Roboto" panose="02000000000000000000" pitchFamily="2" charset="0"/>
              </a:rPr>
              <a:t>QnA</a:t>
            </a:r>
            <a:r>
              <a:rPr lang="en-US" sz="5399" dirty="0">
                <a:ea typeface="Roboto" panose="02000000000000000000" pitchFamily="2" charset="0"/>
              </a:rPr>
              <a:t> Maker</a:t>
            </a:r>
          </a:p>
        </p:txBody>
      </p:sp>
    </p:spTree>
    <p:extLst>
      <p:ext uri="{BB962C8B-B14F-4D97-AF65-F5344CB8AC3E}">
        <p14:creationId xmlns:p14="http://schemas.microsoft.com/office/powerpoint/2010/main" val="72903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000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video>
              <p:cMediaNode vol="80000">
                <p:cTn id="15" repeatCount="indefinite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  <p:bldLst>
      <p:bldP spid="11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922798" y="1156335"/>
            <a:ext cx="10367057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8800" b="1" i="0" u="none" strike="noStrike" kern="0" cap="none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Demo</a:t>
            </a:r>
            <a:endParaRPr kumimoji="0" lang="en-AU" sz="16600" b="1" i="0" u="none" strike="noStrike" kern="0" cap="none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4700" b="1" kern="0" dirty="0">
                <a:solidFill>
                  <a:schemeClr val="bg1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q</a:t>
            </a:r>
            <a:r>
              <a:rPr kumimoji="0" lang="en-AU" sz="4700" b="1" i="0" u="none" strike="noStrike" kern="0" cap="none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namaker.ai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039526" y="5586219"/>
            <a:ext cx="2133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600" kern="0" dirty="0">
                <a:solidFill>
                  <a:schemeClr val="bg1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@</a:t>
            </a:r>
            <a:r>
              <a:rPr lang="en-AU" sz="2000" kern="0" dirty="0" err="1">
                <a:solidFill>
                  <a:schemeClr val="bg1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jamesemann</a:t>
            </a:r>
            <a:endParaRPr kumimoji="0" lang="en-AU" sz="2800" i="0" u="none" strike="noStrike" kern="0" cap="none" spc="-306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779872" y="5563822"/>
            <a:ext cx="374851" cy="424902"/>
            <a:chOff x="6430358" y="4771570"/>
            <a:chExt cx="233381" cy="264542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0358" y="4822317"/>
              <a:ext cx="213795" cy="213795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 userDrawn="1"/>
          </p:nvSpPr>
          <p:spPr>
            <a:xfrm>
              <a:off x="6548726" y="4771570"/>
              <a:ext cx="115013" cy="1724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GB" sz="12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9393899" y="3050515"/>
            <a:ext cx="6995160" cy="89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595548"/>
      </p:ext>
    </p:extLst>
  </p:cSld>
  <p:clrMapOvr>
    <a:masterClrMapping/>
  </p:clrMapOvr>
  <p:transition spd="slow">
    <p:comb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922798" y="1156335"/>
            <a:ext cx="10367057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8800" b="1" i="0" u="none" strike="noStrike" kern="0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Demo</a:t>
            </a:r>
            <a:endParaRPr kumimoji="0" lang="en-AU" sz="16600" b="1" i="0" u="none" strike="noStrike" kern="0" cap="none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4700" b="1" i="0" u="none" strike="noStrike" kern="0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Banking bot using Dialogs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039526" y="5586219"/>
            <a:ext cx="2133599" cy="4001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600" kern="0" dirty="0">
                <a:solidFill>
                  <a:srgbClr val="171717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@</a:t>
            </a:r>
            <a:r>
              <a:rPr lang="en-AU" sz="2000" kern="0" dirty="0" err="1">
                <a:solidFill>
                  <a:srgbClr val="171717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jamesemann</a:t>
            </a:r>
            <a:endParaRPr kumimoji="0" lang="en-AU" sz="2800" i="0" u="none" strike="noStrike" kern="0" cap="none" spc="-306" normalizeH="0" baseline="0" noProof="0" dirty="0">
              <a:ln>
                <a:noFill/>
              </a:ln>
              <a:solidFill>
                <a:srgbClr val="171717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779885" y="5563819"/>
            <a:ext cx="486831" cy="444910"/>
            <a:chOff x="6430358" y="4771570"/>
            <a:chExt cx="303099" cy="276999"/>
          </a:xfrm>
          <a:solidFill>
            <a:schemeClr val="bg1"/>
          </a:solidFill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0358" y="4822317"/>
              <a:ext cx="213795" cy="213795"/>
            </a:xfrm>
            <a:prstGeom prst="rect">
              <a:avLst/>
            </a:prstGeom>
            <a:grpFill/>
            <a:ln>
              <a:noFill/>
            </a:ln>
          </p:spPr>
        </p:pic>
        <p:sp>
          <p:nvSpPr>
            <p:cNvPr id="6" name="TextBox 5"/>
            <p:cNvSpPr txBox="1"/>
            <p:nvPr userDrawn="1"/>
          </p:nvSpPr>
          <p:spPr>
            <a:xfrm>
              <a:off x="6548726" y="4771570"/>
              <a:ext cx="184731" cy="276999"/>
            </a:xfrm>
            <a:prstGeom prst="rect">
              <a:avLst/>
            </a:prstGeom>
            <a:grpFill/>
            <a:ln>
              <a:noFill/>
            </a:ln>
          </p:spPr>
          <p:txBody>
            <a:bodyPr wrap="none" rtlCol="0">
              <a:spAutoFit/>
            </a:bodyPr>
            <a:lstStyle/>
            <a:p>
              <a:endParaRPr lang="en-GB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pic>
        <p:nvPicPr>
          <p:cNvPr id="1026" name="Picture 2" descr="alt tex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463" y="285750"/>
            <a:ext cx="8601075" cy="6286500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</p:pic>
      <p:sp>
        <p:nvSpPr>
          <p:cNvPr id="2" name="Rectangle 1"/>
          <p:cNvSpPr/>
          <p:nvPr/>
        </p:nvSpPr>
        <p:spPr>
          <a:xfrm>
            <a:off x="2365829" y="5471886"/>
            <a:ext cx="8403771" cy="13861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/>
          <p:cNvSpPr/>
          <p:nvPr/>
        </p:nvSpPr>
        <p:spPr>
          <a:xfrm>
            <a:off x="1277257" y="2975429"/>
            <a:ext cx="9593943" cy="24166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1712686" y="263350"/>
            <a:ext cx="8926285" cy="26830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1248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7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922798" y="1156335"/>
            <a:ext cx="10367057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8800" b="1" i="0" u="none" strike="noStrike" kern="0" cap="none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Demo</a:t>
            </a:r>
            <a:endParaRPr kumimoji="0" lang="en-AU" sz="16600" b="1" i="0" u="none" strike="noStrike" kern="0" cap="none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4700" b="1" kern="0" dirty="0" err="1">
                <a:solidFill>
                  <a:schemeClr val="bg1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QnA</a:t>
            </a:r>
            <a:r>
              <a:rPr lang="en-AU" sz="4700" b="1" kern="0" dirty="0">
                <a:solidFill>
                  <a:schemeClr val="bg1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 Maker chatbot</a:t>
            </a:r>
            <a:endParaRPr kumimoji="0" lang="en-AU" sz="4700" b="1" i="0" u="none" strike="noStrike" kern="0" cap="none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039526" y="5586219"/>
            <a:ext cx="2133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600" kern="0" dirty="0">
                <a:solidFill>
                  <a:schemeClr val="bg1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@</a:t>
            </a:r>
            <a:r>
              <a:rPr lang="en-AU" sz="2000" kern="0" dirty="0" err="1">
                <a:solidFill>
                  <a:schemeClr val="bg1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jamesemann</a:t>
            </a:r>
            <a:endParaRPr kumimoji="0" lang="en-AU" sz="2800" i="0" u="none" strike="noStrike" kern="0" cap="none" spc="-306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779872" y="5563822"/>
            <a:ext cx="374851" cy="424902"/>
            <a:chOff x="6430358" y="4771570"/>
            <a:chExt cx="233381" cy="264542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0358" y="4822317"/>
              <a:ext cx="213795" cy="213795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 userDrawn="1"/>
          </p:nvSpPr>
          <p:spPr>
            <a:xfrm>
              <a:off x="6548726" y="4771570"/>
              <a:ext cx="115013" cy="1724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GB" sz="12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44183046"/>
      </p:ext>
    </p:extLst>
  </p:cSld>
  <p:clrMapOvr>
    <a:masterClrMapping/>
  </p:clrMapOvr>
  <p:transition spd="slow">
    <p:comb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6BB1AAA-84C7-4972-9B86-66F44AD8163E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22798" y="1156335"/>
            <a:ext cx="10367057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8800" b="1" i="0" u="none" strike="noStrike" kern="0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luis.ai</a:t>
            </a:r>
          </a:p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4700" b="1" i="0" u="none" strike="noStrike" kern="0" cap="none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039526" y="5586219"/>
            <a:ext cx="2133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600" kern="0" dirty="0">
                <a:solidFill>
                  <a:srgbClr val="171717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@</a:t>
            </a:r>
            <a:r>
              <a:rPr lang="en-AU" sz="2000" kern="0" dirty="0" err="1">
                <a:solidFill>
                  <a:srgbClr val="171717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jamesemann</a:t>
            </a:r>
            <a:endParaRPr kumimoji="0" lang="en-AU" sz="2800" i="0" u="none" strike="noStrike" kern="0" cap="none" spc="-306" normalizeH="0" baseline="0" noProof="0" dirty="0">
              <a:ln>
                <a:noFill/>
              </a:ln>
              <a:solidFill>
                <a:srgbClr val="171717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779885" y="5563819"/>
            <a:ext cx="486831" cy="444910"/>
            <a:chOff x="6430358" y="4771570"/>
            <a:chExt cx="303099" cy="276999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0358" y="4822317"/>
              <a:ext cx="213795" cy="213795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 userDrawn="1"/>
          </p:nvSpPr>
          <p:spPr>
            <a:xfrm>
              <a:off x="6548726" y="4771570"/>
              <a:ext cx="1847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GB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56989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48EB324-5944-40EE-B4CB-E597F14CD76D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1" y="1588825"/>
            <a:ext cx="12191999" cy="54927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l"/>
            <a:r>
              <a:rPr lang="en-GB" sz="32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Utterance (input)</a:t>
            </a:r>
          </a:p>
          <a:p>
            <a:pPr lvl="1" algn="l"/>
            <a:r>
              <a:rPr lang="en-GB" sz="32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A spoken or written message</a:t>
            </a:r>
          </a:p>
          <a:p>
            <a:pPr marL="971550" lvl="1" indent="-514350" algn="l">
              <a:buAutoNum type="arabicPeriod"/>
            </a:pPr>
            <a:endParaRPr lang="en-GB" sz="32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lvl="1" algn="l"/>
            <a:r>
              <a:rPr lang="en-GB" sz="32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Intent (output)</a:t>
            </a:r>
          </a:p>
          <a:p>
            <a:pPr lvl="1" algn="l"/>
            <a:r>
              <a:rPr lang="en-GB" sz="32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What is the user intending to do?</a:t>
            </a:r>
          </a:p>
          <a:p>
            <a:pPr marL="971550" lvl="1" indent="-514350" algn="l">
              <a:buAutoNum type="arabicPeriod"/>
            </a:pPr>
            <a:endParaRPr lang="en-GB" sz="32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lvl="1" algn="l"/>
            <a:r>
              <a:rPr lang="en-GB" sz="32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Entity (output)</a:t>
            </a:r>
          </a:p>
          <a:p>
            <a:pPr lvl="1" algn="l"/>
            <a:r>
              <a:rPr lang="en-GB" sz="32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What objects are being referred to?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sp>
        <p:nvSpPr>
          <p:cNvPr id="12" name="Title 2"/>
          <p:cNvSpPr txBox="1">
            <a:spLocks/>
          </p:cNvSpPr>
          <p:nvPr/>
        </p:nvSpPr>
        <p:spPr>
          <a:xfrm>
            <a:off x="1446213" y="279400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 dirty="0">
                <a:ea typeface="Roboto" panose="02000000000000000000" pitchFamily="2" charset="0"/>
              </a:rPr>
              <a:t>luis.ai terminology</a:t>
            </a:r>
            <a:endParaRPr lang="en-US" sz="5399" dirty="0">
              <a:ea typeface="Roboto" panose="02000000000000000000" pitchFamily="2" charset="0"/>
            </a:endParaRPr>
          </a:p>
        </p:txBody>
      </p:sp>
      <p:sp>
        <p:nvSpPr>
          <p:cNvPr id="6" name="Speech Bubble: Rectangle with Corners Rounded 5"/>
          <p:cNvSpPr/>
          <p:nvPr/>
        </p:nvSpPr>
        <p:spPr>
          <a:xfrm>
            <a:off x="7372420" y="1588825"/>
            <a:ext cx="4176112" cy="3741208"/>
          </a:xfrm>
          <a:prstGeom prst="wedgeRoundRectCallout">
            <a:avLst>
              <a:gd name="adj1" fmla="val -63114"/>
              <a:gd name="adj2" fmla="val 20601"/>
              <a:gd name="adj3" fmla="val 16667"/>
            </a:avLst>
          </a:prstGeom>
          <a:solidFill>
            <a:srgbClr val="00BCF2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400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“Set the temperature in the kitchen to 21 degrees”</a:t>
            </a:r>
          </a:p>
        </p:txBody>
      </p:sp>
      <p:sp>
        <p:nvSpPr>
          <p:cNvPr id="7" name="Speech Bubble: Rectangle with Corners Rounded 6"/>
          <p:cNvSpPr/>
          <p:nvPr/>
        </p:nvSpPr>
        <p:spPr>
          <a:xfrm>
            <a:off x="7372420" y="1588825"/>
            <a:ext cx="4176112" cy="3741208"/>
          </a:xfrm>
          <a:prstGeom prst="wedgeRoundRectCallout">
            <a:avLst>
              <a:gd name="adj1" fmla="val -63114"/>
              <a:gd name="adj2" fmla="val 20601"/>
              <a:gd name="adj3" fmla="val 16667"/>
            </a:avLst>
          </a:prstGeom>
          <a:solidFill>
            <a:srgbClr val="00BCF2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400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“</a:t>
            </a:r>
            <a:r>
              <a:rPr lang="en-GB" sz="4000" dirty="0">
                <a:solidFill>
                  <a:schemeClr val="tx1"/>
                </a:solidFill>
                <a:highlight>
                  <a:srgbClr val="FFFF00"/>
                </a:highlight>
                <a:latin typeface="Segoe UI Semilight" panose="020B0402040204020203" pitchFamily="34" charset="0"/>
                <a:cs typeface="Segoe UI Semilight" panose="020B0402040204020203" pitchFamily="34" charset="0"/>
              </a:rPr>
              <a:t>Set the temperature</a:t>
            </a:r>
            <a:r>
              <a:rPr lang="en-GB" sz="4000" dirty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</a:t>
            </a:r>
            <a:r>
              <a:rPr lang="en-GB" sz="400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in the kitchen to 21 degrees”</a:t>
            </a:r>
          </a:p>
        </p:txBody>
      </p:sp>
      <p:sp>
        <p:nvSpPr>
          <p:cNvPr id="8" name="Speech Bubble: Rectangle with Corners Rounded 7"/>
          <p:cNvSpPr/>
          <p:nvPr/>
        </p:nvSpPr>
        <p:spPr>
          <a:xfrm>
            <a:off x="7372420" y="1588825"/>
            <a:ext cx="4176112" cy="3741208"/>
          </a:xfrm>
          <a:prstGeom prst="wedgeRoundRectCallout">
            <a:avLst>
              <a:gd name="adj1" fmla="val -63114"/>
              <a:gd name="adj2" fmla="val 20601"/>
              <a:gd name="adj3" fmla="val 16667"/>
            </a:avLst>
          </a:prstGeom>
          <a:solidFill>
            <a:srgbClr val="00BCF2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400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“Set the temperature in the </a:t>
            </a:r>
            <a:r>
              <a:rPr lang="en-GB" sz="4000" dirty="0">
                <a:solidFill>
                  <a:schemeClr val="tx1"/>
                </a:solidFill>
                <a:highlight>
                  <a:srgbClr val="FFFF00"/>
                </a:highlight>
                <a:latin typeface="Segoe UI Semilight" panose="020B0402040204020203" pitchFamily="34" charset="0"/>
                <a:cs typeface="Segoe UI Semilight" panose="020B0402040204020203" pitchFamily="34" charset="0"/>
              </a:rPr>
              <a:t>kitchen</a:t>
            </a:r>
            <a:r>
              <a:rPr lang="en-GB" sz="400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to </a:t>
            </a:r>
            <a:r>
              <a:rPr lang="en-GB" sz="4000" dirty="0">
                <a:solidFill>
                  <a:schemeClr val="tx1"/>
                </a:solidFill>
                <a:highlight>
                  <a:srgbClr val="FFFF00"/>
                </a:highlight>
                <a:latin typeface="Segoe UI Semilight" panose="020B0402040204020203" pitchFamily="34" charset="0"/>
                <a:cs typeface="Segoe UI Semilight" panose="020B0402040204020203" pitchFamily="34" charset="0"/>
              </a:rPr>
              <a:t>21 degrees</a:t>
            </a:r>
            <a:r>
              <a:rPr lang="en-GB" sz="400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624288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9668AAC7-746B-44E4-B344-91676FE54CE9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sp>
        <p:nvSpPr>
          <p:cNvPr id="12" name="Title 2"/>
          <p:cNvSpPr txBox="1">
            <a:spLocks/>
          </p:cNvSpPr>
          <p:nvPr/>
        </p:nvSpPr>
        <p:spPr>
          <a:xfrm>
            <a:off x="1446213" y="279400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 sz="3600" dirty="0">
                <a:ea typeface="Roboto" panose="02000000000000000000" pitchFamily="2" charset="0"/>
              </a:rPr>
              <a:t>luis.ai intent recognition &amp; entity extraction</a:t>
            </a:r>
            <a:endParaRPr lang="en-US" dirty="0">
              <a:ea typeface="Roboto" panose="02000000000000000000" pitchFamily="2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451" y="1368897"/>
            <a:ext cx="2384596" cy="501957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094930" y="3457587"/>
            <a:ext cx="1495425" cy="102966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Model</a:t>
            </a:r>
          </a:p>
          <a:p>
            <a:pPr algn="ctr"/>
            <a:endParaRPr lang="en-GB" sz="16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algn="ctr"/>
            <a:r>
              <a:rPr lang="en-GB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(luis.ai API)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2639505" y="4001293"/>
            <a:ext cx="2394508" cy="0"/>
          </a:xfrm>
          <a:prstGeom prst="straightConnector1">
            <a:avLst/>
          </a:prstGeom>
          <a:ln w="34925">
            <a:solidFill>
              <a:srgbClr val="00BCF2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7955117" y="2184305"/>
            <a:ext cx="1495425" cy="1028688"/>
          </a:xfrm>
          <a:prstGeom prst="rect">
            <a:avLst/>
          </a:prstGeom>
          <a:solidFill>
            <a:srgbClr val="9696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Intent</a:t>
            </a:r>
          </a:p>
        </p:txBody>
      </p:sp>
      <p:sp>
        <p:nvSpPr>
          <p:cNvPr id="9" name="Rectangle 8"/>
          <p:cNvSpPr/>
          <p:nvPr/>
        </p:nvSpPr>
        <p:spPr>
          <a:xfrm>
            <a:off x="7955117" y="4739381"/>
            <a:ext cx="1495424" cy="1025916"/>
          </a:xfrm>
          <a:prstGeom prst="rect">
            <a:avLst/>
          </a:prstGeom>
          <a:solidFill>
            <a:srgbClr val="9696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Entities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6671928" y="2692997"/>
            <a:ext cx="1201537" cy="1279420"/>
          </a:xfrm>
          <a:prstGeom prst="straightConnector1">
            <a:avLst/>
          </a:prstGeom>
          <a:ln w="34925">
            <a:solidFill>
              <a:srgbClr val="00BCF2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6671928" y="4044056"/>
            <a:ext cx="1201537" cy="1208283"/>
          </a:xfrm>
          <a:prstGeom prst="straightConnector1">
            <a:avLst/>
          </a:prstGeom>
          <a:ln w="34925">
            <a:solidFill>
              <a:srgbClr val="00BCF2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Speech Bubble: Rectangle with Corners Rounded 14"/>
          <p:cNvSpPr/>
          <p:nvPr/>
        </p:nvSpPr>
        <p:spPr>
          <a:xfrm>
            <a:off x="2434589" y="1690688"/>
            <a:ext cx="2533323" cy="2004619"/>
          </a:xfrm>
          <a:prstGeom prst="wedgeRoundRectCallout">
            <a:avLst>
              <a:gd name="adj1" fmla="val -63114"/>
              <a:gd name="adj2" fmla="val 20601"/>
              <a:gd name="adj3" fmla="val 16667"/>
            </a:avLst>
          </a:prstGeom>
          <a:solidFill>
            <a:srgbClr val="00BCF2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40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“Set the temperature in the kitchen to 21 degrees”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9450542" y="2551584"/>
            <a:ext cx="25812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Set temperature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450541" y="5070143"/>
            <a:ext cx="25812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Room = Kitchen</a:t>
            </a:r>
          </a:p>
          <a:p>
            <a:r>
              <a:rPr lang="en-GB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Value = 21 degrees</a:t>
            </a:r>
          </a:p>
        </p:txBody>
      </p:sp>
      <p:sp>
        <p:nvSpPr>
          <p:cNvPr id="18" name="Speech Bubble: Rectangle with Corners Rounded 17"/>
          <p:cNvSpPr/>
          <p:nvPr/>
        </p:nvSpPr>
        <p:spPr>
          <a:xfrm>
            <a:off x="2434589" y="1690687"/>
            <a:ext cx="2533323" cy="2004619"/>
          </a:xfrm>
          <a:prstGeom prst="wedgeRoundRectCallout">
            <a:avLst>
              <a:gd name="adj1" fmla="val -63114"/>
              <a:gd name="adj2" fmla="val 20601"/>
              <a:gd name="adj3" fmla="val 16667"/>
            </a:avLst>
          </a:prstGeom>
          <a:solidFill>
            <a:srgbClr val="00BCF2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40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“</a:t>
            </a:r>
            <a:r>
              <a:rPr lang="en-GB" sz="2400" dirty="0">
                <a:solidFill>
                  <a:schemeClr val="tx1"/>
                </a:solidFill>
                <a:highlight>
                  <a:srgbClr val="FFFF00"/>
                </a:highlight>
                <a:latin typeface="Segoe UI Semilight" panose="020B0402040204020203" pitchFamily="34" charset="0"/>
                <a:cs typeface="Segoe UI Semilight" panose="020B0402040204020203" pitchFamily="34" charset="0"/>
              </a:rPr>
              <a:t>Set the temperature</a:t>
            </a:r>
            <a:r>
              <a:rPr lang="en-GB" sz="240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in the kitchen to 21 degrees”</a:t>
            </a:r>
          </a:p>
        </p:txBody>
      </p:sp>
      <p:sp>
        <p:nvSpPr>
          <p:cNvPr id="19" name="Speech Bubble: Rectangle with Corners Rounded 18"/>
          <p:cNvSpPr/>
          <p:nvPr/>
        </p:nvSpPr>
        <p:spPr>
          <a:xfrm>
            <a:off x="2434589" y="1688535"/>
            <a:ext cx="2533323" cy="2004619"/>
          </a:xfrm>
          <a:prstGeom prst="wedgeRoundRectCallout">
            <a:avLst>
              <a:gd name="adj1" fmla="val -63114"/>
              <a:gd name="adj2" fmla="val 20601"/>
              <a:gd name="adj3" fmla="val 16667"/>
            </a:avLst>
          </a:prstGeom>
          <a:solidFill>
            <a:srgbClr val="00BCF2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40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“Set the temperature in the </a:t>
            </a:r>
            <a:r>
              <a:rPr lang="en-GB" sz="2400" dirty="0">
                <a:solidFill>
                  <a:schemeClr val="tx1"/>
                </a:solidFill>
                <a:highlight>
                  <a:srgbClr val="FFFF00"/>
                </a:highlight>
                <a:latin typeface="Segoe UI Semilight" panose="020B0402040204020203" pitchFamily="34" charset="0"/>
                <a:cs typeface="Segoe UI Semilight" panose="020B0402040204020203" pitchFamily="34" charset="0"/>
              </a:rPr>
              <a:t>kitchen</a:t>
            </a:r>
            <a:r>
              <a:rPr lang="en-GB" sz="240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to </a:t>
            </a:r>
            <a:r>
              <a:rPr lang="en-GB" sz="2400" dirty="0">
                <a:solidFill>
                  <a:schemeClr val="tx1"/>
                </a:solidFill>
                <a:highlight>
                  <a:srgbClr val="FFFF00"/>
                </a:highlight>
                <a:latin typeface="Segoe UI Semilight" panose="020B0402040204020203" pitchFamily="34" charset="0"/>
                <a:cs typeface="Segoe UI Semilight" panose="020B0402040204020203" pitchFamily="34" charset="0"/>
              </a:rPr>
              <a:t>21 degrees</a:t>
            </a:r>
            <a:r>
              <a:rPr lang="en-GB" sz="240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58106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5" grpId="0" animBg="1"/>
      <p:bldP spid="16" grpId="0"/>
      <p:bldP spid="17" grpId="0"/>
      <p:bldP spid="18" grpId="0" animBg="1"/>
      <p:bldP spid="1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A039406-4114-48FB-88A0-730E364770E2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7" name="Picture 6" descr="A picture containing screenshot&#10;&#10;Description generated with very high confidenc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0305" y="365125"/>
            <a:ext cx="3411390" cy="6064694"/>
          </a:xfrm>
          <a:prstGeom prst="rect">
            <a:avLst/>
          </a:prstGeom>
          <a:ln w="57150">
            <a:solidFill>
              <a:srgbClr val="A1CEEF"/>
            </a:solidFill>
          </a:ln>
        </p:spPr>
      </p:pic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43024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DBDFBA8-FDFD-4F72-892B-DEDB4996B139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1" y="1588825"/>
            <a:ext cx="12191999" cy="54927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l"/>
            <a:endParaRPr lang="en-GB" sz="32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sp>
        <p:nvSpPr>
          <p:cNvPr id="12" name="Title 2"/>
          <p:cNvSpPr txBox="1">
            <a:spLocks/>
          </p:cNvSpPr>
          <p:nvPr/>
        </p:nvSpPr>
        <p:spPr>
          <a:xfrm>
            <a:off x="1446213" y="279400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 sz="5399" dirty="0">
                <a:ea typeface="Roboto" panose="02000000000000000000" pitchFamily="2" charset="0"/>
              </a:rPr>
              <a:t>luis.ai components</a:t>
            </a:r>
          </a:p>
        </p:txBody>
      </p:sp>
      <p:sp>
        <p:nvSpPr>
          <p:cNvPr id="5" name="Rectangle 4"/>
          <p:cNvSpPr/>
          <p:nvPr/>
        </p:nvSpPr>
        <p:spPr>
          <a:xfrm>
            <a:off x="2804366" y="2837332"/>
            <a:ext cx="2930805" cy="189603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Portal</a:t>
            </a:r>
          </a:p>
        </p:txBody>
      </p:sp>
      <p:sp>
        <p:nvSpPr>
          <p:cNvPr id="6" name="Rectangle 5"/>
          <p:cNvSpPr/>
          <p:nvPr/>
        </p:nvSpPr>
        <p:spPr>
          <a:xfrm>
            <a:off x="6140356" y="2837332"/>
            <a:ext cx="2930805" cy="1896033"/>
          </a:xfrm>
          <a:prstGeom prst="rect">
            <a:avLst/>
          </a:prstGeom>
          <a:solidFill>
            <a:srgbClr val="00BCF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dirty="0" err="1">
                <a:latin typeface="Segoe UI Semilight" panose="020B0402040204020203" pitchFamily="34" charset="0"/>
                <a:cs typeface="Segoe UI Semilight" panose="020B0402040204020203" pitchFamily="34" charset="0"/>
              </a:rPr>
              <a:t>Api</a:t>
            </a:r>
            <a:endParaRPr lang="en-GB" sz="44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55142" y="3000518"/>
            <a:ext cx="184403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/>
              <a:t>Define</a:t>
            </a:r>
          </a:p>
          <a:p>
            <a:r>
              <a:rPr lang="en-GB" sz="3200" dirty="0"/>
              <a:t>Train</a:t>
            </a:r>
          </a:p>
          <a:p>
            <a:r>
              <a:rPr lang="en-GB" sz="3200" dirty="0"/>
              <a:t>Publish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476346" y="3492960"/>
            <a:ext cx="18440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3200" dirty="0"/>
              <a:t>Consume</a:t>
            </a:r>
          </a:p>
        </p:txBody>
      </p:sp>
    </p:spTree>
    <p:extLst>
      <p:ext uri="{BB962C8B-B14F-4D97-AF65-F5344CB8AC3E}">
        <p14:creationId xmlns:p14="http://schemas.microsoft.com/office/powerpoint/2010/main" val="3880225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2" grpId="0"/>
      <p:bldP spid="8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D73810B-E246-440F-8146-C39274E303EC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9393899" y="3050515"/>
            <a:ext cx="6995160" cy="89413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8B68DD9-DA08-4301-A340-C52C915D9E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sp>
        <p:nvSpPr>
          <p:cNvPr id="9" name="Title 2">
            <a:extLst>
              <a:ext uri="{FF2B5EF4-FFF2-40B4-BE49-F238E27FC236}">
                <a16:creationId xmlns:a16="http://schemas.microsoft.com/office/drawing/2014/main" id="{6794E3BC-925B-406C-8714-2337DFEBF58D}"/>
              </a:ext>
            </a:extLst>
          </p:cNvPr>
          <p:cNvSpPr txBox="1">
            <a:spLocks/>
          </p:cNvSpPr>
          <p:nvPr/>
        </p:nvSpPr>
        <p:spPr>
          <a:xfrm>
            <a:off x="1446213" y="279400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 sz="5399" dirty="0">
                <a:ea typeface="Roboto" panose="02000000000000000000" pitchFamily="2" charset="0"/>
              </a:rPr>
              <a:t>Home automation chatbot</a:t>
            </a:r>
          </a:p>
        </p:txBody>
      </p:sp>
      <p:pic>
        <p:nvPicPr>
          <p:cNvPr id="6" name="Content Placeholder 5" descr="A picture containing screenshot&#10;&#10;Description generated with very high confidenc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0300" y="2311400"/>
            <a:ext cx="6999112" cy="393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540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Content Placeholder 5" descr="A picture containing screenshot&#10;&#10;Description generated with very high confidence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82312" cy="6908800"/>
          </a:xfrm>
        </p:spPr>
      </p:pic>
      <p:sp>
        <p:nvSpPr>
          <p:cNvPr id="10" name="Freeform: Shape 9"/>
          <p:cNvSpPr/>
          <p:nvPr/>
        </p:nvSpPr>
        <p:spPr>
          <a:xfrm>
            <a:off x="-152400" y="-101600"/>
            <a:ext cx="12636500" cy="7010400"/>
          </a:xfrm>
          <a:custGeom>
            <a:avLst/>
            <a:gdLst>
              <a:gd name="connsiteX0" fmla="*/ 508000 w 12636500"/>
              <a:gd name="connsiteY0" fmla="*/ 3073400 h 7010400"/>
              <a:gd name="connsiteX1" fmla="*/ 508000 w 12636500"/>
              <a:gd name="connsiteY1" fmla="*/ 5765800 h 7010400"/>
              <a:gd name="connsiteX2" fmla="*/ 2679700 w 12636500"/>
              <a:gd name="connsiteY2" fmla="*/ 5765800 h 7010400"/>
              <a:gd name="connsiteX3" fmla="*/ 2679700 w 12636500"/>
              <a:gd name="connsiteY3" fmla="*/ 3073400 h 7010400"/>
              <a:gd name="connsiteX4" fmla="*/ 0 w 12636500"/>
              <a:gd name="connsiteY4" fmla="*/ 0 h 7010400"/>
              <a:gd name="connsiteX5" fmla="*/ 12636500 w 12636500"/>
              <a:gd name="connsiteY5" fmla="*/ 0 h 7010400"/>
              <a:gd name="connsiteX6" fmla="*/ 12636500 w 12636500"/>
              <a:gd name="connsiteY6" fmla="*/ 7010400 h 7010400"/>
              <a:gd name="connsiteX7" fmla="*/ 0 w 12636500"/>
              <a:gd name="connsiteY7" fmla="*/ 7010400 h 701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636500" h="7010400">
                <a:moveTo>
                  <a:pt x="508000" y="3073400"/>
                </a:moveTo>
                <a:lnTo>
                  <a:pt x="508000" y="5765800"/>
                </a:lnTo>
                <a:lnTo>
                  <a:pt x="2679700" y="5765800"/>
                </a:lnTo>
                <a:lnTo>
                  <a:pt x="2679700" y="3073400"/>
                </a:lnTo>
                <a:close/>
                <a:moveTo>
                  <a:pt x="0" y="0"/>
                </a:moveTo>
                <a:lnTo>
                  <a:pt x="12636500" y="0"/>
                </a:lnTo>
                <a:lnTo>
                  <a:pt x="12636500" y="7010400"/>
                </a:lnTo>
                <a:lnTo>
                  <a:pt x="0" y="7010400"/>
                </a:lnTo>
                <a:close/>
              </a:path>
            </a:pathLst>
          </a:custGeom>
          <a:solidFill>
            <a:schemeClr val="tx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74055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4" name="Content Placeholder 13" descr="A picture containing screenshot&#10;&#10;Description generated with very high confidence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17" name="Freeform: Shape 16"/>
          <p:cNvSpPr/>
          <p:nvPr/>
        </p:nvSpPr>
        <p:spPr>
          <a:xfrm>
            <a:off x="-88900" y="-88900"/>
            <a:ext cx="12446000" cy="7061200"/>
          </a:xfrm>
          <a:custGeom>
            <a:avLst/>
            <a:gdLst>
              <a:gd name="connsiteX0" fmla="*/ 292100 w 12446000"/>
              <a:gd name="connsiteY0" fmla="*/ 1651000 h 7061200"/>
              <a:gd name="connsiteX1" fmla="*/ 292100 w 12446000"/>
              <a:gd name="connsiteY1" fmla="*/ 6210300 h 7061200"/>
              <a:gd name="connsiteX2" fmla="*/ 2578100 w 12446000"/>
              <a:gd name="connsiteY2" fmla="*/ 6210300 h 7061200"/>
              <a:gd name="connsiteX3" fmla="*/ 2578100 w 12446000"/>
              <a:gd name="connsiteY3" fmla="*/ 1651000 h 7061200"/>
              <a:gd name="connsiteX4" fmla="*/ 0 w 12446000"/>
              <a:gd name="connsiteY4" fmla="*/ 0 h 7061200"/>
              <a:gd name="connsiteX5" fmla="*/ 12446000 w 12446000"/>
              <a:gd name="connsiteY5" fmla="*/ 0 h 7061200"/>
              <a:gd name="connsiteX6" fmla="*/ 12446000 w 12446000"/>
              <a:gd name="connsiteY6" fmla="*/ 7061200 h 7061200"/>
              <a:gd name="connsiteX7" fmla="*/ 0 w 12446000"/>
              <a:gd name="connsiteY7" fmla="*/ 7061200 h 706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446000" h="7061200">
                <a:moveTo>
                  <a:pt x="292100" y="1651000"/>
                </a:moveTo>
                <a:lnTo>
                  <a:pt x="292100" y="6210300"/>
                </a:lnTo>
                <a:lnTo>
                  <a:pt x="2578100" y="6210300"/>
                </a:lnTo>
                <a:lnTo>
                  <a:pt x="2578100" y="1651000"/>
                </a:lnTo>
                <a:close/>
                <a:moveTo>
                  <a:pt x="0" y="0"/>
                </a:moveTo>
                <a:lnTo>
                  <a:pt x="12446000" y="0"/>
                </a:lnTo>
                <a:lnTo>
                  <a:pt x="12446000" y="7061200"/>
                </a:lnTo>
                <a:lnTo>
                  <a:pt x="0" y="7061200"/>
                </a:lnTo>
                <a:close/>
              </a:path>
            </a:pathLst>
          </a:custGeom>
          <a:solidFill>
            <a:schemeClr val="tx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0074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Content Placeholder 4" descr="A picture containing screenshot&#10;&#10;Description generated with very high confidence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8" name="Freeform: Shape 7"/>
          <p:cNvSpPr/>
          <p:nvPr/>
        </p:nvSpPr>
        <p:spPr>
          <a:xfrm>
            <a:off x="-581891" y="-415636"/>
            <a:ext cx="14198138" cy="7996843"/>
          </a:xfrm>
          <a:custGeom>
            <a:avLst/>
            <a:gdLst>
              <a:gd name="connsiteX0" fmla="*/ 1902691 w 14198138"/>
              <a:gd name="connsiteY0" fmla="*/ 3781136 h 7996843"/>
              <a:gd name="connsiteX1" fmla="*/ 1902691 w 14198138"/>
              <a:gd name="connsiteY1" fmla="*/ 7451436 h 7996843"/>
              <a:gd name="connsiteX2" fmla="*/ 7706591 w 14198138"/>
              <a:gd name="connsiteY2" fmla="*/ 7451436 h 7996843"/>
              <a:gd name="connsiteX3" fmla="*/ 7706591 w 14198138"/>
              <a:gd name="connsiteY3" fmla="*/ 3781136 h 7996843"/>
              <a:gd name="connsiteX4" fmla="*/ 0 w 14198138"/>
              <a:gd name="connsiteY4" fmla="*/ 0 h 7996843"/>
              <a:gd name="connsiteX5" fmla="*/ 14198138 w 14198138"/>
              <a:gd name="connsiteY5" fmla="*/ 0 h 7996843"/>
              <a:gd name="connsiteX6" fmla="*/ 14198138 w 14198138"/>
              <a:gd name="connsiteY6" fmla="*/ 7996843 h 7996843"/>
              <a:gd name="connsiteX7" fmla="*/ 0 w 14198138"/>
              <a:gd name="connsiteY7" fmla="*/ 7996843 h 7996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198138" h="7996843">
                <a:moveTo>
                  <a:pt x="1902691" y="3781136"/>
                </a:moveTo>
                <a:lnTo>
                  <a:pt x="1902691" y="7451436"/>
                </a:lnTo>
                <a:lnTo>
                  <a:pt x="7706591" y="7451436"/>
                </a:lnTo>
                <a:lnTo>
                  <a:pt x="7706591" y="3781136"/>
                </a:lnTo>
                <a:close/>
                <a:moveTo>
                  <a:pt x="0" y="0"/>
                </a:moveTo>
                <a:lnTo>
                  <a:pt x="14198138" y="0"/>
                </a:lnTo>
                <a:lnTo>
                  <a:pt x="14198138" y="7996843"/>
                </a:lnTo>
                <a:lnTo>
                  <a:pt x="0" y="7996843"/>
                </a:lnTo>
                <a:close/>
              </a:path>
            </a:pathLst>
          </a:custGeom>
          <a:solidFill>
            <a:schemeClr val="tx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8113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/>
          <p:cNvSpPr txBox="1">
            <a:spLocks/>
          </p:cNvSpPr>
          <p:nvPr/>
        </p:nvSpPr>
        <p:spPr>
          <a:xfrm>
            <a:off x="1" y="1588825"/>
            <a:ext cx="12191999" cy="54927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l"/>
            <a:endParaRPr lang="en-GB" sz="32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sp>
        <p:nvSpPr>
          <p:cNvPr id="12" name="Title 2"/>
          <p:cNvSpPr txBox="1">
            <a:spLocks/>
          </p:cNvSpPr>
          <p:nvPr/>
        </p:nvSpPr>
        <p:spPr>
          <a:xfrm>
            <a:off x="1446213" y="279400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 sz="5399" dirty="0">
                <a:ea typeface="Roboto" panose="02000000000000000000" pitchFamily="2" charset="0"/>
              </a:rPr>
              <a:t>A more intelligent chatbot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580" y="1568355"/>
            <a:ext cx="2384596" cy="501957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212419" y="1444002"/>
            <a:ext cx="1395791" cy="52682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>
              <a:lnSpc>
                <a:spcPct val="200000"/>
              </a:lnSpc>
            </a:pPr>
            <a:r>
              <a:rPr lang="en-GB" dirty="0">
                <a:solidFill>
                  <a:srgbClr val="21B9EC"/>
                </a:solidFill>
                <a:latin typeface="+mj-lt"/>
              </a:rPr>
              <a:t>luis.ai</a:t>
            </a:r>
          </a:p>
        </p:txBody>
      </p:sp>
      <p:sp>
        <p:nvSpPr>
          <p:cNvPr id="7" name="Rectangle 6"/>
          <p:cNvSpPr/>
          <p:nvPr/>
        </p:nvSpPr>
        <p:spPr>
          <a:xfrm>
            <a:off x="5494249" y="1444001"/>
            <a:ext cx="4538445" cy="52682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>
              <a:lnSpc>
                <a:spcPct val="200000"/>
              </a:lnSpc>
            </a:pPr>
            <a:r>
              <a:rPr lang="en-GB" dirty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Bot Application</a:t>
            </a:r>
          </a:p>
        </p:txBody>
      </p:sp>
      <p:sp>
        <p:nvSpPr>
          <p:cNvPr id="8" name="Rectangle 7"/>
          <p:cNvSpPr/>
          <p:nvPr/>
        </p:nvSpPr>
        <p:spPr>
          <a:xfrm>
            <a:off x="2929161" y="1444001"/>
            <a:ext cx="2379677" cy="52682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>
              <a:lnSpc>
                <a:spcPct val="200000"/>
              </a:lnSpc>
            </a:pPr>
            <a:r>
              <a:rPr lang="en-GB" dirty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Channels</a:t>
            </a:r>
          </a:p>
        </p:txBody>
      </p:sp>
      <p:sp>
        <p:nvSpPr>
          <p:cNvPr id="9" name="Cylinder 8"/>
          <p:cNvSpPr/>
          <p:nvPr/>
        </p:nvSpPr>
        <p:spPr>
          <a:xfrm>
            <a:off x="10452467" y="2801532"/>
            <a:ext cx="897622" cy="998290"/>
          </a:xfrm>
          <a:prstGeom prst="can">
            <a:avLst/>
          </a:prstGeom>
          <a:solidFill>
            <a:srgbClr val="0078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Model</a:t>
            </a:r>
          </a:p>
        </p:txBody>
      </p:sp>
      <p:sp>
        <p:nvSpPr>
          <p:cNvPr id="10" name="Rectangle 9"/>
          <p:cNvSpPr/>
          <p:nvPr/>
        </p:nvSpPr>
        <p:spPr>
          <a:xfrm>
            <a:off x="6910983" y="4697980"/>
            <a:ext cx="1744210" cy="1227693"/>
          </a:xfrm>
          <a:prstGeom prst="rect">
            <a:avLst/>
          </a:prstGeom>
          <a:solidFill>
            <a:srgbClr val="9696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API Controller</a:t>
            </a:r>
          </a:p>
        </p:txBody>
      </p:sp>
      <p:sp>
        <p:nvSpPr>
          <p:cNvPr id="13" name="Rectangle 12"/>
          <p:cNvSpPr/>
          <p:nvPr/>
        </p:nvSpPr>
        <p:spPr>
          <a:xfrm>
            <a:off x="8247144" y="2685573"/>
            <a:ext cx="1339759" cy="1230208"/>
          </a:xfrm>
          <a:prstGeom prst="rect">
            <a:avLst/>
          </a:prstGeom>
          <a:solidFill>
            <a:srgbClr val="9696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Luis Dialog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912473" y="2685573"/>
            <a:ext cx="1339759" cy="1230208"/>
          </a:xfrm>
          <a:prstGeom prst="rect">
            <a:avLst/>
          </a:prstGeom>
          <a:solidFill>
            <a:srgbClr val="9696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Other Business Logic / Dialogs etc.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2198101" y="3965513"/>
            <a:ext cx="966212" cy="0"/>
          </a:xfrm>
          <a:prstGeom prst="straightConnector1">
            <a:avLst/>
          </a:prstGeom>
          <a:ln w="34925">
            <a:solidFill>
              <a:srgbClr val="00BCF2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5096300" y="4029066"/>
            <a:ext cx="1735964" cy="1363414"/>
          </a:xfrm>
          <a:prstGeom prst="straightConnector1">
            <a:avLst/>
          </a:prstGeom>
          <a:ln w="34925">
            <a:solidFill>
              <a:srgbClr val="00BCF2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7783088" y="3965513"/>
            <a:ext cx="1133935" cy="682530"/>
          </a:xfrm>
          <a:prstGeom prst="straightConnector1">
            <a:avLst/>
          </a:prstGeom>
          <a:ln w="34925">
            <a:solidFill>
              <a:srgbClr val="00BCF2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9694398" y="3213137"/>
            <a:ext cx="701684" cy="0"/>
          </a:xfrm>
          <a:prstGeom prst="straightConnector1">
            <a:avLst/>
          </a:prstGeom>
          <a:ln w="34925">
            <a:solidFill>
              <a:srgbClr val="00BCF2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>
            <a:off x="9672930" y="3462123"/>
            <a:ext cx="685042" cy="0"/>
          </a:xfrm>
          <a:prstGeom prst="straightConnector1">
            <a:avLst/>
          </a:prstGeom>
          <a:ln w="34925">
            <a:solidFill>
              <a:srgbClr val="00BCF2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>
            <a:off x="7331311" y="3303394"/>
            <a:ext cx="846008" cy="0"/>
          </a:xfrm>
          <a:prstGeom prst="straightConnector1">
            <a:avLst/>
          </a:prstGeom>
          <a:ln w="34925">
            <a:solidFill>
              <a:srgbClr val="00BCF2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/>
          <p:cNvGrpSpPr/>
          <p:nvPr/>
        </p:nvGrpSpPr>
        <p:grpSpPr>
          <a:xfrm>
            <a:off x="3419798" y="3594082"/>
            <a:ext cx="1327298" cy="1347129"/>
            <a:chOff x="3419798" y="3594082"/>
            <a:chExt cx="1327298" cy="1347129"/>
          </a:xfrm>
        </p:grpSpPr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422134" y="4072091"/>
              <a:ext cx="411480" cy="411480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419798" y="4529731"/>
              <a:ext cx="411480" cy="411480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871819" y="4529731"/>
              <a:ext cx="411480" cy="411480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335616" y="4529731"/>
              <a:ext cx="411480" cy="411480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332004" y="4060194"/>
              <a:ext cx="411480" cy="411480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879325" y="4060341"/>
              <a:ext cx="411480" cy="411480"/>
            </a:xfrm>
            <a:prstGeom prst="rect">
              <a:avLst/>
            </a:prstGeom>
          </p:spPr>
        </p:pic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876989" y="3594082"/>
              <a:ext cx="411480" cy="411480"/>
            </a:xfrm>
            <a:prstGeom prst="rect">
              <a:avLst/>
            </a:prstGeom>
          </p:spPr>
        </p:pic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419798" y="3594082"/>
              <a:ext cx="411480" cy="411480"/>
            </a:xfrm>
            <a:prstGeom prst="rect">
              <a:avLst/>
            </a:prstGeom>
          </p:spPr>
        </p:pic>
        <p:pic>
          <p:nvPicPr>
            <p:cNvPr id="1026" name="Picture 2" descr="Image result for microsoft teams icon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37387" y="3596773"/>
              <a:ext cx="406097" cy="4060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432084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3" grpId="0" animBg="1"/>
      <p:bldP spid="15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922798" y="1156335"/>
            <a:ext cx="10367057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8800" b="1" i="0" u="none" strike="noStrike" kern="0" cap="none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Demo</a:t>
            </a:r>
            <a:endParaRPr kumimoji="0" lang="en-AU" sz="16600" b="1" i="0" u="none" strike="noStrike" kern="0" cap="none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4700" b="1" i="0" u="none" strike="noStrike" kern="0" cap="none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Home automation chatbot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039526" y="5586219"/>
            <a:ext cx="2133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600" kern="0" dirty="0">
                <a:solidFill>
                  <a:schemeClr val="bg1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@</a:t>
            </a:r>
            <a:r>
              <a:rPr lang="en-AU" sz="2000" kern="0" dirty="0" err="1">
                <a:solidFill>
                  <a:schemeClr val="bg1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jamesemann</a:t>
            </a:r>
            <a:endParaRPr kumimoji="0" lang="en-AU" sz="2800" i="0" u="none" strike="noStrike" kern="0" cap="none" spc="-306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779872" y="5563822"/>
            <a:ext cx="374851" cy="424902"/>
            <a:chOff x="6430358" y="4771570"/>
            <a:chExt cx="233381" cy="264542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0358" y="4822317"/>
              <a:ext cx="213795" cy="213795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 userDrawn="1"/>
          </p:nvSpPr>
          <p:spPr>
            <a:xfrm>
              <a:off x="6548726" y="4771570"/>
              <a:ext cx="115013" cy="1724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GB" sz="12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65839977"/>
      </p:ext>
    </p:extLst>
  </p:cSld>
  <p:clrMapOvr>
    <a:masterClrMapping/>
  </p:clrMapOvr>
  <p:transition spd="slow">
    <p:comb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/>
          <p:cNvSpPr txBox="1">
            <a:spLocks/>
          </p:cNvSpPr>
          <p:nvPr/>
        </p:nvSpPr>
        <p:spPr>
          <a:xfrm>
            <a:off x="1" y="1588825"/>
            <a:ext cx="12191999" cy="54927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0" lvl="1" indent="-457200" algn="l">
              <a:lnSpc>
                <a:spcPts val="6000"/>
              </a:lnSpc>
              <a:buFont typeface="Arial" panose="020B0604020202020204" pitchFamily="34" charset="0"/>
              <a:buChar char="•"/>
            </a:pPr>
            <a:r>
              <a:rPr lang="en-GB" sz="40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Create an account @ dev.botframework.com</a:t>
            </a:r>
          </a:p>
          <a:p>
            <a:pPr marL="914400" lvl="1" indent="-457200" algn="l">
              <a:lnSpc>
                <a:spcPts val="6000"/>
              </a:lnSpc>
              <a:buFont typeface="Arial" panose="020B0604020202020204" pitchFamily="34" charset="0"/>
              <a:buChar char="•"/>
            </a:pPr>
            <a:r>
              <a:rPr lang="en-GB" sz="40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Download the emulator + Node/C# SDK</a:t>
            </a:r>
          </a:p>
          <a:p>
            <a:pPr marL="914400" lvl="1" indent="-457200" algn="l">
              <a:lnSpc>
                <a:spcPts val="6000"/>
              </a:lnSpc>
              <a:buFont typeface="Arial" panose="020B0604020202020204" pitchFamily="34" charset="0"/>
              <a:buChar char="•"/>
            </a:pPr>
            <a:r>
              <a:rPr lang="en-GB" sz="40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Start providing a conversational interface to your existing apps!</a:t>
            </a:r>
          </a:p>
          <a:p>
            <a:pPr marL="914400" lvl="1" indent="-457200" algn="l">
              <a:lnSpc>
                <a:spcPts val="6000"/>
              </a:lnSpc>
              <a:buFont typeface="Arial" panose="020B0604020202020204" pitchFamily="34" charset="0"/>
              <a:buChar char="•"/>
            </a:pPr>
            <a:endParaRPr lang="en-GB" sz="40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sp>
        <p:nvSpPr>
          <p:cNvPr id="12" name="Title 2"/>
          <p:cNvSpPr txBox="1">
            <a:spLocks/>
          </p:cNvSpPr>
          <p:nvPr/>
        </p:nvSpPr>
        <p:spPr>
          <a:xfrm>
            <a:off x="1446213" y="279400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 dirty="0">
                <a:ea typeface="Roboto" panose="02000000000000000000" pitchFamily="2" charset="0"/>
              </a:rPr>
              <a:t>Thank you!</a:t>
            </a:r>
            <a:endParaRPr lang="en-US" sz="5399" dirty="0"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8265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Rectangle 103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1029" name="Picture 2" descr="https://scontent.xx.fbcdn.net/v/t39.8917-6/21816484_620891361368141_4718949506635268096_n.png?oh=62460df04d50b62c2f617e6f8985cbd8&amp;oe=5A474092">
            <a:extLst>
              <a:ext uri="{FF2B5EF4-FFF2-40B4-BE49-F238E27FC236}">
                <a16:creationId xmlns:a16="http://schemas.microsoft.com/office/drawing/2014/main" id="{4116B033-DB98-4044-8555-A59B53AC4F4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0466" y="643466"/>
            <a:ext cx="5571067" cy="5571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820478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0515074" y="6374685"/>
            <a:ext cx="1716995" cy="350330"/>
            <a:chOff x="7082843" y="4116149"/>
            <a:chExt cx="1262609" cy="257619"/>
          </a:xfrm>
        </p:grpSpPr>
        <p:sp>
          <p:nvSpPr>
            <p:cNvPr id="7" name="TextBox 6"/>
            <p:cNvSpPr txBox="1"/>
            <p:nvPr/>
          </p:nvSpPr>
          <p:spPr>
            <a:xfrm>
              <a:off x="7222056" y="4116149"/>
              <a:ext cx="1123396" cy="2576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3259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32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MICROSOFT</a:t>
              </a:r>
            </a:p>
          </p:txBody>
        </p:sp>
        <p:sp>
          <p:nvSpPr>
            <p:cNvPr id="8" name="Rectangle 7"/>
            <p:cNvSpPr/>
            <p:nvPr/>
          </p:nvSpPr>
          <p:spPr>
            <a:xfrm flipV="1">
              <a:off x="7082843" y="4270246"/>
              <a:ext cx="82411" cy="82411"/>
            </a:xfrm>
            <a:prstGeom prst="rect">
              <a:avLst/>
            </a:prstGeom>
            <a:solidFill>
              <a:sysClr val="windowText" lastClr="00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3259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448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 flipV="1">
              <a:off x="7180851" y="4270246"/>
              <a:ext cx="82411" cy="82411"/>
            </a:xfrm>
            <a:prstGeom prst="rect">
              <a:avLst/>
            </a:prstGeom>
            <a:solidFill>
              <a:sysClr val="windowText" lastClr="00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3259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448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 flipV="1">
              <a:off x="7082843" y="4172238"/>
              <a:ext cx="82411" cy="82411"/>
            </a:xfrm>
            <a:prstGeom prst="rect">
              <a:avLst/>
            </a:prstGeom>
            <a:solidFill>
              <a:sysClr val="windowText" lastClr="00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3259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448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 flipV="1">
              <a:off x="7180851" y="4172238"/>
              <a:ext cx="82411" cy="82411"/>
            </a:xfrm>
            <a:prstGeom prst="rect">
              <a:avLst/>
            </a:prstGeom>
            <a:solidFill>
              <a:sysClr val="windowText" lastClr="00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3259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448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6166051" y="1443641"/>
            <a:ext cx="5895610" cy="5847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3600" kern="0" dirty="0"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Useful links:</a:t>
            </a:r>
          </a:p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sz="2000" kern="0" dirty="0">
              <a:solidFill>
                <a:srgbClr val="00B0F0"/>
              </a:solidFill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  <a:p>
            <a:pPr lvl="0" defTabSz="932597">
              <a:defRPr/>
            </a:pPr>
            <a:r>
              <a:rPr lang="en-AU" sz="2000" kern="0" dirty="0">
                <a:solidFill>
                  <a:srgbClr val="00B0F0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Bot samples, tutorials, case studies:</a:t>
            </a:r>
          </a:p>
          <a:p>
            <a:pPr lvl="0" defTabSz="932597">
              <a:defRPr/>
            </a:pPr>
            <a:r>
              <a:rPr lang="en-AU" sz="2000" kern="0" dirty="0"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aka.ms/</a:t>
            </a:r>
            <a:r>
              <a:rPr lang="en-AU" sz="2000" kern="0" dirty="0" err="1"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botresources</a:t>
            </a:r>
            <a:endParaRPr lang="en-AU" sz="2000" kern="0" dirty="0"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  <a:p>
            <a:pPr lvl="0" defTabSz="932597">
              <a:defRPr/>
            </a:pPr>
            <a:endParaRPr lang="en-AU" sz="2000" kern="0" dirty="0">
              <a:solidFill>
                <a:srgbClr val="00B0F0"/>
              </a:solidFill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  <a:p>
            <a:pPr lvl="0" defTabSz="932597">
              <a:defRPr/>
            </a:pPr>
            <a:r>
              <a:rPr lang="en-AU" sz="2000" kern="0" dirty="0">
                <a:solidFill>
                  <a:srgbClr val="00B0F0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Bot framework:</a:t>
            </a:r>
          </a:p>
          <a:p>
            <a:pPr marL="342900" lvl="0" indent="-342900" defTabSz="932597">
              <a:buFont typeface="Arial" panose="020B0604020202020204" pitchFamily="34" charset="0"/>
              <a:buChar char="•"/>
              <a:defRPr/>
            </a:pPr>
            <a:r>
              <a:rPr lang="en-AU" sz="2000" kern="0" dirty="0">
                <a:solidFill>
                  <a:prstClr val="black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dev.botframework.com</a:t>
            </a:r>
          </a:p>
          <a:p>
            <a:pPr marL="342900" lvl="0" indent="-342900" defTabSz="932597">
              <a:buFont typeface="Arial" panose="020B0604020202020204" pitchFamily="34" charset="0"/>
              <a:buChar char="•"/>
              <a:defRPr/>
            </a:pPr>
            <a:r>
              <a:rPr lang="en-AU" sz="2000" kern="0" dirty="0">
                <a:solidFill>
                  <a:prstClr val="black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github.com/</a:t>
            </a:r>
            <a:r>
              <a:rPr lang="en-AU" sz="2000" kern="0" dirty="0" err="1">
                <a:solidFill>
                  <a:prstClr val="black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microsoft</a:t>
            </a:r>
            <a:r>
              <a:rPr lang="en-AU" sz="2000" kern="0" dirty="0">
                <a:solidFill>
                  <a:prstClr val="black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/</a:t>
            </a:r>
            <a:r>
              <a:rPr lang="en-AU" sz="2000" kern="0" dirty="0" err="1">
                <a:solidFill>
                  <a:prstClr val="black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BotBuilder</a:t>
            </a:r>
            <a:endParaRPr lang="en-AU" sz="2000" kern="0" dirty="0">
              <a:solidFill>
                <a:prstClr val="black"/>
              </a:solidFill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  <a:p>
            <a:pPr marL="342900" lvl="0" indent="-342900" defTabSz="932597">
              <a:buFont typeface="Arial" panose="020B0604020202020204" pitchFamily="34" charset="0"/>
              <a:buChar char="•"/>
              <a:defRPr/>
            </a:pPr>
            <a:r>
              <a:rPr lang="en-AU" sz="2000" kern="0" dirty="0">
                <a:solidFill>
                  <a:prstClr val="black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github.com/</a:t>
            </a:r>
            <a:r>
              <a:rPr lang="en-AU" sz="2000" kern="0" dirty="0" err="1">
                <a:solidFill>
                  <a:prstClr val="black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microsoft</a:t>
            </a:r>
            <a:r>
              <a:rPr lang="en-AU" sz="2000" kern="0" dirty="0">
                <a:solidFill>
                  <a:prstClr val="black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/</a:t>
            </a:r>
            <a:r>
              <a:rPr lang="en-AU" sz="2000" kern="0" dirty="0" err="1">
                <a:solidFill>
                  <a:prstClr val="black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BotBuilder</a:t>
            </a:r>
            <a:r>
              <a:rPr lang="en-AU" sz="2000" kern="0" dirty="0">
                <a:solidFill>
                  <a:prstClr val="black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-samples</a:t>
            </a:r>
          </a:p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2000" u="none" strike="noStrike" kern="0" cap="none" normalizeH="0" noProof="0" dirty="0">
              <a:ln>
                <a:noFill/>
              </a:ln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sz="2000" kern="0" dirty="0"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  <a:p>
            <a:pPr lvl="0" defTabSz="932597">
              <a:defRPr/>
            </a:pPr>
            <a:r>
              <a:rPr lang="en-AU" sz="2000" kern="0" dirty="0">
                <a:solidFill>
                  <a:srgbClr val="00B0F0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Cognitive Services:</a:t>
            </a:r>
          </a:p>
          <a:p>
            <a:pPr lvl="0" defTabSz="932597">
              <a:defRPr/>
            </a:pPr>
            <a:r>
              <a:rPr lang="en-AU" sz="2000" kern="0" dirty="0"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aka.ms/cognitive</a:t>
            </a:r>
          </a:p>
          <a:p>
            <a:pPr lvl="0" defTabSz="932597">
              <a:defRPr/>
            </a:pPr>
            <a:endParaRPr lang="en-AU" sz="2000" kern="0" dirty="0"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  <a:p>
            <a:pPr lvl="0" defTabSz="932597">
              <a:defRPr/>
            </a:pPr>
            <a:endParaRPr lang="en-AU" sz="2000" kern="0" dirty="0"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  <a:p>
            <a:pPr lvl="0" defTabSz="932597">
              <a:defRPr/>
            </a:pPr>
            <a:endParaRPr kumimoji="0" lang="en-AU" sz="2000" u="none" strike="noStrike" kern="0" cap="none" normalizeH="0" noProof="0" dirty="0">
              <a:ln>
                <a:noFill/>
              </a:ln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2000" u="none" strike="noStrike" kern="0" cap="none" normalizeH="0" baseline="0" noProof="0" dirty="0">
              <a:ln>
                <a:noFill/>
              </a:ln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u="none" strike="noStrike" kern="0" cap="none" normalizeH="0" baseline="0" noProof="0" dirty="0">
              <a:ln>
                <a:noFill/>
              </a:ln>
              <a:solidFill>
                <a:srgbClr val="171717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03451" y="1443641"/>
            <a:ext cx="5895610" cy="5109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3600" kern="0" dirty="0"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Blogs:</a:t>
            </a:r>
          </a:p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sz="3600" kern="0" dirty="0"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  <a:p>
            <a:pPr lvl="0" defTabSz="932597">
              <a:defRPr/>
            </a:pPr>
            <a:r>
              <a:rPr lang="en-AU" sz="2000" kern="0" dirty="0">
                <a:solidFill>
                  <a:srgbClr val="00B0F0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James Mann:</a:t>
            </a:r>
          </a:p>
          <a:p>
            <a:pPr lvl="0" defTabSz="932597">
              <a:defRPr/>
            </a:pPr>
            <a:r>
              <a:rPr lang="en-AU" sz="2000" kern="0" dirty="0"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blogs.blackmarble.co.uk/blogs/</a:t>
            </a:r>
            <a:r>
              <a:rPr lang="en-AU" sz="2000" kern="0" dirty="0" err="1"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jmann</a:t>
            </a:r>
            <a:r>
              <a:rPr lang="en-AU" sz="2000" kern="0" dirty="0"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/</a:t>
            </a:r>
          </a:p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sz="2000" kern="0" dirty="0">
              <a:solidFill>
                <a:srgbClr val="00B0F0"/>
              </a:solidFill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  <a:p>
            <a:pPr lvl="0" defTabSz="932597">
              <a:defRPr/>
            </a:pPr>
            <a:r>
              <a:rPr lang="en-AU" sz="3200" kern="0" dirty="0"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Twitter:</a:t>
            </a:r>
          </a:p>
          <a:p>
            <a:pPr lvl="0" defTabSz="932597">
              <a:defRPr/>
            </a:pPr>
            <a:endParaRPr lang="en-AU" sz="2000" kern="0" dirty="0"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  <a:p>
            <a:pPr lvl="0" defTabSz="932597">
              <a:defRPr/>
            </a:pPr>
            <a:r>
              <a:rPr lang="en-AU" sz="2000" kern="0" dirty="0"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@</a:t>
            </a:r>
            <a:r>
              <a:rPr lang="en-AU" sz="2000" kern="0" dirty="0" err="1"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jamesemann</a:t>
            </a:r>
            <a:endParaRPr lang="en-AU" sz="2000" b="1" kern="0" dirty="0">
              <a:latin typeface="Segoe UI Light" panose="020B0502040204020203" pitchFamily="34" charset="0"/>
              <a:ea typeface="Segoe UI Black" panose="020B0A02040204020203" pitchFamily="34" charset="0"/>
              <a:cs typeface="Segoe UI Light" panose="020B0502040204020203" pitchFamily="34" charset="0"/>
            </a:endParaRPr>
          </a:p>
          <a:p>
            <a:pPr lvl="0" defTabSz="932597">
              <a:defRPr/>
            </a:pPr>
            <a:endParaRPr lang="en-AU" sz="2000" b="1" kern="0" dirty="0">
              <a:latin typeface="Segoe UI Light" panose="020B0502040204020203" pitchFamily="34" charset="0"/>
              <a:ea typeface="Segoe UI Black" panose="020B0A02040204020203" pitchFamily="34" charset="0"/>
              <a:cs typeface="Segoe UI Light" panose="020B0502040204020203" pitchFamily="34" charset="0"/>
            </a:endParaRPr>
          </a:p>
          <a:p>
            <a:pPr lvl="0" defTabSz="932597">
              <a:defRPr/>
            </a:pPr>
            <a:endParaRPr lang="en-AU" sz="2000" b="1" kern="0" dirty="0">
              <a:latin typeface="Segoe UI Light" panose="020B0502040204020203" pitchFamily="34" charset="0"/>
              <a:ea typeface="Segoe UI Black" panose="020B0A02040204020203" pitchFamily="34" charset="0"/>
              <a:cs typeface="Segoe UI Light" panose="020B0502040204020203" pitchFamily="34" charset="0"/>
            </a:endParaRPr>
          </a:p>
          <a:p>
            <a:pPr lvl="0" defTabSz="932597">
              <a:defRPr/>
            </a:pPr>
            <a:r>
              <a:rPr lang="en-AU" sz="2400" u="sng" kern="0" dirty="0">
                <a:solidFill>
                  <a:srgbClr val="000000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https://github.com/jamesemann/HullDevs</a:t>
            </a:r>
            <a:endParaRPr lang="en-AU" sz="2000" b="1" u="sng" kern="0" dirty="0">
              <a:latin typeface="Segoe UI Light" panose="020B0502040204020203" pitchFamily="34" charset="0"/>
              <a:ea typeface="Segoe UI Black" panose="020B0A02040204020203" pitchFamily="34" charset="0"/>
              <a:cs typeface="Segoe UI Light" panose="020B0502040204020203" pitchFamily="34" charset="0"/>
            </a:endParaRPr>
          </a:p>
          <a:p>
            <a:pPr lvl="0" defTabSz="932597">
              <a:defRPr/>
            </a:pPr>
            <a:endParaRPr kumimoji="0" lang="en-AU" sz="2000" b="1" i="0" u="none" strike="noStrike" kern="0" cap="none" normalizeH="0" noProof="0" dirty="0">
              <a:ln>
                <a:noFill/>
              </a:ln>
              <a:effectLst/>
              <a:uLnTx/>
              <a:uFillTx/>
              <a:latin typeface="Segoe UI Light" panose="020B0502040204020203" pitchFamily="34" charset="0"/>
              <a:ea typeface="Segoe UI Black" panose="020B0A02040204020203" pitchFamily="34" charset="0"/>
              <a:cs typeface="Segoe UI Light" panose="020B0502040204020203" pitchFamily="34" charset="0"/>
            </a:endParaRPr>
          </a:p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2000" b="1" i="0" u="none" strike="noStrike" kern="0" cap="none" normalizeH="0" baseline="0" noProof="0" dirty="0">
              <a:ln>
                <a:noFill/>
              </a:ln>
              <a:effectLst/>
              <a:uLnTx/>
              <a:uFillTx/>
              <a:latin typeface="Segoe UI Light" panose="020B0502040204020203" pitchFamily="34" charset="0"/>
              <a:ea typeface="Segoe UI Black" panose="020B0A02040204020203" pitchFamily="34" charset="0"/>
              <a:cs typeface="Segoe UI Light" panose="020B0502040204020203" pitchFamily="34" charset="0"/>
            </a:endParaRPr>
          </a:p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i="0" u="none" strike="noStrike" kern="0" cap="none" normalizeH="0" baseline="0" noProof="0" dirty="0">
              <a:ln>
                <a:noFill/>
              </a:ln>
              <a:solidFill>
                <a:srgbClr val="171717"/>
              </a:solidFill>
              <a:effectLst/>
              <a:uLnTx/>
              <a:uFillTx/>
              <a:latin typeface="Segoe UI Light" panose="020B0502040204020203" pitchFamily="34" charset="0"/>
              <a:ea typeface="Segoe UI Black" panose="020B0A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320691" y="3553498"/>
            <a:ext cx="486831" cy="444910"/>
            <a:chOff x="6430358" y="4771570"/>
            <a:chExt cx="303099" cy="276999"/>
          </a:xfrm>
        </p:grpSpPr>
        <p:pic>
          <p:nvPicPr>
            <p:cNvPr id="17" name="Picture 16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0358" y="4822317"/>
              <a:ext cx="213795" cy="213795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 userDrawn="1"/>
          </p:nvSpPr>
          <p:spPr>
            <a:xfrm>
              <a:off x="6548726" y="4771570"/>
              <a:ext cx="1847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GB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sp>
        <p:nvSpPr>
          <p:cNvPr id="19" name="Title 2"/>
          <p:cNvSpPr txBox="1">
            <a:spLocks/>
          </p:cNvSpPr>
          <p:nvPr/>
        </p:nvSpPr>
        <p:spPr>
          <a:xfrm>
            <a:off x="1446213" y="279400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 dirty="0">
                <a:ea typeface="Roboto" panose="02000000000000000000" pitchFamily="2" charset="0"/>
              </a:rPr>
              <a:t>Resources</a:t>
            </a:r>
            <a:endParaRPr lang="en-US" sz="5399" dirty="0">
              <a:ea typeface="Roboto" panose="02000000000000000000" pitchFamily="2" charset="0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2267" y="35747"/>
            <a:ext cx="1969394" cy="984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06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Calendar.help preview">
            <a:hlinkClick r:id="" action="ppaction://media"/>
            <a:extLst>
              <a:ext uri="{FF2B5EF4-FFF2-40B4-BE49-F238E27FC236}">
                <a16:creationId xmlns:a16="http://schemas.microsoft.com/office/drawing/2014/main" id="{1D669A9E-AE61-4232-AACC-7170A166C1CE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1" y="0"/>
            <a:ext cx="12192277" cy="6858000"/>
          </a:xfrm>
        </p:spPr>
      </p:pic>
    </p:spTree>
    <p:extLst>
      <p:ext uri="{BB962C8B-B14F-4D97-AF65-F5344CB8AC3E}">
        <p14:creationId xmlns:p14="http://schemas.microsoft.com/office/powerpoint/2010/main" val="694742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972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2984CCE-FF93-4F88-8F95-CBBC81D86F4B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22798" y="1156335"/>
            <a:ext cx="1036705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8800" b="1" i="0" u="none" strike="noStrike" kern="0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Why chatbots?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039526" y="5586219"/>
            <a:ext cx="2133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600" kern="0" dirty="0">
                <a:solidFill>
                  <a:srgbClr val="171717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@</a:t>
            </a:r>
            <a:r>
              <a:rPr lang="en-AU" sz="2000" kern="0" dirty="0" err="1">
                <a:solidFill>
                  <a:srgbClr val="171717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jamesemann</a:t>
            </a:r>
            <a:endParaRPr kumimoji="0" lang="en-AU" sz="2800" i="0" u="none" strike="noStrike" kern="0" cap="none" spc="-306" normalizeH="0" baseline="0" noProof="0" dirty="0">
              <a:ln>
                <a:noFill/>
              </a:ln>
              <a:solidFill>
                <a:srgbClr val="171717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779885" y="5563819"/>
            <a:ext cx="486831" cy="444910"/>
            <a:chOff x="6430358" y="4771570"/>
            <a:chExt cx="303099" cy="276999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0358" y="4822317"/>
              <a:ext cx="213795" cy="213795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 userDrawn="1"/>
          </p:nvSpPr>
          <p:spPr>
            <a:xfrm>
              <a:off x="6548726" y="4771570"/>
              <a:ext cx="1847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GB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94286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D0BB9A74-C5D0-4713-B236-1274BB041435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Picture 2" descr="https://blogs-images.forbes.com/gartnergroup/files/2016/08/Emerging-Technology-Hype-Cycle-for-2016_Infographic_no-url-01-Forbes-1200x950.png">
            <a:extLst>
              <a:ext uri="{FF2B5EF4-FFF2-40B4-BE49-F238E27FC236}">
                <a16:creationId xmlns:a16="http://schemas.microsoft.com/office/drawing/2014/main" id="{1E204689-D0A1-4BE4-929A-6AF87DD889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888" y="1301186"/>
            <a:ext cx="6749223" cy="5342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55CB7A0-803D-4E5D-BDBE-17156E3188C5}"/>
              </a:ext>
            </a:extLst>
          </p:cNvPr>
          <p:cNvSpPr/>
          <p:nvPr/>
        </p:nvSpPr>
        <p:spPr>
          <a:xfrm>
            <a:off x="619888" y="1301186"/>
            <a:ext cx="6749223" cy="5342980"/>
          </a:xfrm>
          <a:prstGeom prst="rect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1" y="1588825"/>
            <a:ext cx="12191999" cy="54927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defTabSz="932597">
              <a:defRPr/>
            </a:pPr>
            <a:endParaRPr lang="en-AU" sz="5400" b="1" kern="0" dirty="0">
              <a:solidFill>
                <a:srgbClr val="000000"/>
              </a:solidFill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sp>
        <p:nvSpPr>
          <p:cNvPr id="12" name="Title 2"/>
          <p:cNvSpPr txBox="1">
            <a:spLocks/>
          </p:cNvSpPr>
          <p:nvPr/>
        </p:nvSpPr>
        <p:spPr>
          <a:xfrm>
            <a:off x="1446213" y="279400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 dirty="0">
                <a:ea typeface="Roboto" panose="02000000000000000000" pitchFamily="2" charset="0"/>
              </a:rPr>
              <a:t>Year of the chatbot</a:t>
            </a:r>
            <a:endParaRPr lang="en-US" sz="5399" dirty="0">
              <a:ea typeface="Roboto" panose="02000000000000000000" pitchFamily="2" charset="0"/>
            </a:endParaRPr>
          </a:p>
        </p:txBody>
      </p:sp>
      <p:pic>
        <p:nvPicPr>
          <p:cNvPr id="13" name="Picture 2" descr="https://blogs-images.forbes.com/gartnergroup/files/2016/08/Emerging-Technology-Hype-Cycle-for-2016_Infographic_no-url-01-Forbes-1200x950.png">
            <a:extLst>
              <a:ext uri="{FF2B5EF4-FFF2-40B4-BE49-F238E27FC236}">
                <a16:creationId xmlns:a16="http://schemas.microsoft.com/office/drawing/2014/main" id="{528BB6EC-A0F6-474E-A941-DE402BD4F7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61" t="39108" r="66508" b="50909"/>
          <a:stretch/>
        </p:blipFill>
        <p:spPr bwMode="auto">
          <a:xfrm>
            <a:off x="1089660" y="3391479"/>
            <a:ext cx="1790700" cy="533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3275" y="2288095"/>
            <a:ext cx="4648734" cy="2615378"/>
          </a:xfrm>
          <a:prstGeom prst="rect">
            <a:avLst/>
          </a:prstGeom>
        </p:spPr>
      </p:pic>
      <p:sp>
        <p:nvSpPr>
          <p:cNvPr id="15" name="Content Placeholder 2"/>
          <p:cNvSpPr txBox="1">
            <a:spLocks/>
          </p:cNvSpPr>
          <p:nvPr/>
        </p:nvSpPr>
        <p:spPr>
          <a:xfrm>
            <a:off x="12668504" y="-1442243"/>
            <a:ext cx="4648734" cy="1695474"/>
          </a:xfrm>
          <a:prstGeom prst="rect">
            <a:avLst/>
          </a:prstGeom>
        </p:spPr>
        <p:txBody>
          <a:bodyPr/>
          <a:lstStyle>
            <a:lvl1pPr marL="457189" indent="-457189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4267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990575" indent="-380990" algn="l" defTabSz="609585" rtl="0" eaLnBrk="1" latinLnBrk="0" hangingPunct="1">
              <a:spcBef>
                <a:spcPct val="20000"/>
              </a:spcBef>
              <a:buFont typeface="Arial"/>
              <a:buChar char="–"/>
              <a:defRPr sz="3733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1523962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2133547" indent="-304792" algn="l" defTabSz="609585" rtl="0" eaLnBrk="1" latinLnBrk="0" hangingPunct="1">
              <a:spcBef>
                <a:spcPct val="20000"/>
              </a:spcBef>
              <a:buFont typeface="Arial"/>
              <a:buChar char="–"/>
              <a:defRPr sz="2667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2743131" indent="-304792" algn="l" defTabSz="609585" rtl="0" eaLnBrk="1" latinLnBrk="0" hangingPunct="1">
              <a:spcBef>
                <a:spcPct val="20000"/>
              </a:spcBef>
              <a:buFont typeface="Arial"/>
              <a:buChar char="»"/>
              <a:defRPr sz="2667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Hype mostly around distribution</a:t>
            </a:r>
          </a:p>
          <a:p>
            <a:pPr marL="0" indent="0">
              <a:buNone/>
            </a:pPr>
            <a:endParaRPr lang="en-GB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>
              <a:buNone/>
            </a:pPr>
            <a:r>
              <a:rPr lang="en-GB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But also.. natural language and the AI landscape</a:t>
            </a:r>
          </a:p>
          <a:p>
            <a:pPr marL="0" indent="0">
              <a:buNone/>
            </a:pPr>
            <a:endParaRPr lang="en-GB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>
              <a:buNone/>
            </a:pPr>
            <a:endParaRPr lang="en-GB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026" name="Picture 2" descr="https://blogs-images.forbes.com/gartnergroup/files/2016/08/Emerging-Technology-Hype-Cycle-for-2016_Infographic_no-url-01-Forbes-1200x950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4" t="24234" r="65637" b="38906"/>
          <a:stretch/>
        </p:blipFill>
        <p:spPr bwMode="auto">
          <a:xfrm>
            <a:off x="-2229992" y="2934039"/>
            <a:ext cx="1969434" cy="1969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1728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2000" fill="hold"/>
                                        <p:tgtEl>
                                          <p:spTgt spid="13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D0F870B-C7DA-4835-88EC-90E2D4D365C3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1" y="1588825"/>
            <a:ext cx="12191999" cy="54927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defTabSz="932597">
              <a:defRPr/>
            </a:pPr>
            <a:endParaRPr lang="en-AU" sz="5400" b="1" kern="0" dirty="0">
              <a:solidFill>
                <a:srgbClr val="000000"/>
              </a:solidFill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sp>
        <p:nvSpPr>
          <p:cNvPr id="12" name="Title 2"/>
          <p:cNvSpPr txBox="1">
            <a:spLocks/>
          </p:cNvSpPr>
          <p:nvPr/>
        </p:nvSpPr>
        <p:spPr>
          <a:xfrm>
            <a:off x="1446213" y="279400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 dirty="0">
                <a:ea typeface="Roboto" panose="02000000000000000000" pitchFamily="2" charset="0"/>
              </a:rPr>
              <a:t>Distribution</a:t>
            </a:r>
            <a:endParaRPr lang="en-US" sz="5399" dirty="0">
              <a:ea typeface="Roboto" panose="02000000000000000000" pitchFamily="2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4170" y="1277441"/>
            <a:ext cx="6279586" cy="4711700"/>
          </a:xfrm>
          <a:prstGeom prst="rect">
            <a:avLst/>
          </a:prstGeom>
        </p:spPr>
      </p:pic>
      <p:sp>
        <p:nvSpPr>
          <p:cNvPr id="17" name="Content Placeholder 2"/>
          <p:cNvSpPr txBox="1">
            <a:spLocks/>
          </p:cNvSpPr>
          <p:nvPr/>
        </p:nvSpPr>
        <p:spPr>
          <a:xfrm>
            <a:off x="472171" y="1824070"/>
            <a:ext cx="7436516" cy="4351338"/>
          </a:xfrm>
          <a:prstGeom prst="rect">
            <a:avLst/>
          </a:prstGeom>
        </p:spPr>
        <p:txBody>
          <a:bodyPr/>
          <a:lstStyle>
            <a:lvl1pPr marL="457189" indent="-457189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4267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990575" indent="-380990" algn="l" defTabSz="609585" rtl="0" eaLnBrk="1" latinLnBrk="0" hangingPunct="1">
              <a:spcBef>
                <a:spcPct val="20000"/>
              </a:spcBef>
              <a:buFont typeface="Arial"/>
              <a:buChar char="–"/>
              <a:defRPr sz="3733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1523962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2133547" indent="-304792" algn="l" defTabSz="609585" rtl="0" eaLnBrk="1" latinLnBrk="0" hangingPunct="1">
              <a:spcBef>
                <a:spcPct val="20000"/>
              </a:spcBef>
              <a:buFont typeface="Arial"/>
              <a:buChar char="–"/>
              <a:defRPr sz="2667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2743131" indent="-304792" algn="l" defTabSz="609585" rtl="0" eaLnBrk="1" latinLnBrk="0" hangingPunct="1">
              <a:spcBef>
                <a:spcPct val="20000"/>
              </a:spcBef>
              <a:buFont typeface="Arial"/>
              <a:buChar char="»"/>
              <a:defRPr sz="2667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en-GB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Over 4 billion global users using messaging platforms</a:t>
            </a:r>
          </a:p>
          <a:p>
            <a:pPr marL="0" indent="0">
              <a:buNone/>
              <a:defRPr/>
            </a:pPr>
            <a:endParaRPr lang="en-GB" sz="3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>
              <a:buNone/>
              <a:defRPr/>
            </a:pPr>
            <a:r>
              <a:rPr lang="en-GB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6 out of the top 10 apps used globally are messaging apps</a:t>
            </a:r>
          </a:p>
          <a:p>
            <a:endParaRPr lang="en-GB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8727" y="993419"/>
            <a:ext cx="3061221" cy="544217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5B441B1-1256-4DF4-BA91-0E298514D4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72898" y="993419"/>
            <a:ext cx="3067050" cy="544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252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LIGHT TEMPLATE">
  <a:themeElements>
    <a:clrScheme name="BT - Blue on white">
      <a:dk1>
        <a:srgbClr val="505050"/>
      </a:dk1>
      <a:lt1>
        <a:srgbClr val="FFFFFF"/>
      </a:lt1>
      <a:dk2>
        <a:srgbClr val="0078D7"/>
      </a:dk2>
      <a:lt2>
        <a:srgbClr val="00BCF2"/>
      </a:lt2>
      <a:accent1>
        <a:srgbClr val="0078D7"/>
      </a:accent1>
      <a:accent2>
        <a:srgbClr val="002050"/>
      </a:accent2>
      <a:accent3>
        <a:srgbClr val="D83B01"/>
      </a:accent3>
      <a:accent4>
        <a:srgbClr val="5C2D91"/>
      </a:accent4>
      <a:accent5>
        <a:srgbClr val="008272"/>
      </a:accent5>
      <a:accent6>
        <a:srgbClr val="B4009E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rand_template_16-9_Business_BLUE_2015_4.potx" id="{280B0584-D3E0-4FDF-AF7B-DC9201B1C6A4}" vid="{BD0412F3-0F64-434F-968B-D425D17D0172}"/>
    </a:ext>
  </a:extLst>
</a:theme>
</file>

<file path=ppt/theme/theme3.xml><?xml version="1.0" encoding="utf-8"?>
<a:theme xmlns:a="http://schemas.openxmlformats.org/drawingml/2006/main" name="1_MS Cognitive Services Walking Deck">
  <a:themeElements>
    <a:clrScheme name="Custom 1">
      <a:dk1>
        <a:sysClr val="windowText" lastClr="000000"/>
      </a:dk1>
      <a:lt1>
        <a:sysClr val="window" lastClr="FFFFFF"/>
      </a:lt1>
      <a:dk2>
        <a:srgbClr val="333333"/>
      </a:dk2>
      <a:lt2>
        <a:srgbClr val="FFFFFF"/>
      </a:lt2>
      <a:accent1>
        <a:srgbClr val="00B294"/>
      </a:accent1>
      <a:accent2>
        <a:srgbClr val="004B50"/>
      </a:accent2>
      <a:accent3>
        <a:srgbClr val="B4009E"/>
      </a:accent3>
      <a:accent4>
        <a:srgbClr val="FFB900"/>
      </a:accent4>
      <a:accent5>
        <a:srgbClr val="FF8C00"/>
      </a:accent5>
      <a:accent6>
        <a:srgbClr val="505050"/>
      </a:accent6>
      <a:hlink>
        <a:srgbClr val="FFFFFF"/>
      </a:hlink>
      <a:folHlink>
        <a:srgbClr val="139882"/>
      </a:folHlink>
    </a:clrScheme>
    <a:fontScheme name="Microsoft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892</TotalTime>
  <Words>2582</Words>
  <Application>Microsoft Office PowerPoint</Application>
  <PresentationFormat>Widescreen</PresentationFormat>
  <Paragraphs>477</Paragraphs>
  <Slides>59</Slides>
  <Notes>47</Notes>
  <HiddenSlides>1</HiddenSlides>
  <MMClips>4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59</vt:i4>
      </vt:variant>
    </vt:vector>
  </HeadingPairs>
  <TitlesOfParts>
    <vt:vector size="75" baseType="lpstr">
      <vt:lpstr>Arial</vt:lpstr>
      <vt:lpstr>Calibri</vt:lpstr>
      <vt:lpstr>Calibri Light</vt:lpstr>
      <vt:lpstr>Consolas</vt:lpstr>
      <vt:lpstr>Ebrima</vt:lpstr>
      <vt:lpstr>Roboto</vt:lpstr>
      <vt:lpstr>Segoe UI</vt:lpstr>
      <vt:lpstr>Segoe UI Black</vt:lpstr>
      <vt:lpstr>Segoe UI Light</vt:lpstr>
      <vt:lpstr>Segoe UI Semibold</vt:lpstr>
      <vt:lpstr>Segoe UI Semilight</vt:lpstr>
      <vt:lpstr>Segoe UI semiLight (Headings)</vt:lpstr>
      <vt:lpstr>Wingdings</vt:lpstr>
      <vt:lpstr>Office Theme</vt:lpstr>
      <vt:lpstr>LIGHT TEMPLATE</vt:lpstr>
      <vt:lpstr>1_MS Cognitive Services Walking Deck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Register</vt:lpstr>
      <vt:lpstr>Register</vt:lpstr>
      <vt:lpstr>PowerPoint Presentation</vt:lpstr>
      <vt:lpstr>PowerPoint Presentation</vt:lpstr>
      <vt:lpstr>Modelling your conversation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Form Flow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James Mann</dc:creator>
  <cp:lastModifiedBy>hulldevs</cp:lastModifiedBy>
  <cp:revision>24</cp:revision>
  <dcterms:created xsi:type="dcterms:W3CDTF">2017-03-30T10:14:41Z</dcterms:created>
  <dcterms:modified xsi:type="dcterms:W3CDTF">2018-02-26T17:41:05Z</dcterms:modified>
</cp:coreProperties>
</file>